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 id="2147483728" r:id="rId5"/>
    <p:sldMasterId id="2147483727" r:id="rId6"/>
  </p:sldMasterIdLst>
  <p:notesMasterIdLst>
    <p:notesMasterId r:id="rId22"/>
  </p:notesMasterIdLst>
  <p:handoutMasterIdLst>
    <p:handoutMasterId r:id="rId23"/>
  </p:handoutMasterIdLst>
  <p:sldIdLst>
    <p:sldId id="453" r:id="rId7"/>
    <p:sldId id="273" r:id="rId8"/>
    <p:sldId id="359" r:id="rId9"/>
    <p:sldId id="256" r:id="rId10"/>
    <p:sldId id="451" r:id="rId11"/>
    <p:sldId id="448" r:id="rId12"/>
    <p:sldId id="259" r:id="rId13"/>
    <p:sldId id="457" r:id="rId14"/>
    <p:sldId id="355" r:id="rId15"/>
    <p:sldId id="449" r:id="rId16"/>
    <p:sldId id="358" r:id="rId17"/>
    <p:sldId id="458" r:id="rId18"/>
    <p:sldId id="459" r:id="rId19"/>
    <p:sldId id="436" r:id="rId20"/>
    <p:sldId id="35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84B693-A77E-5385-478D-043B543BA7F5}" name="Arnav Sethi" initials="" userId="S::asethi69@uwo.ca::56222822-5379-452b-8286-10089a4e2f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91B8"/>
    <a:srgbClr val="2C455F"/>
    <a:srgbClr val="000000"/>
    <a:srgbClr val="ABC1D8"/>
    <a:srgbClr val="C5E4AE"/>
    <a:srgbClr val="00173E"/>
    <a:srgbClr val="02173F"/>
    <a:srgbClr val="BFE5E2"/>
    <a:srgbClr val="00B2A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CDFBF-749D-1B24-1089-24D87B6B9F4E}" v="4" dt="2025-01-20T05:35:46.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94688"/>
  </p:normalViewPr>
  <p:slideViewPr>
    <p:cSldViewPr snapToGrid="0">
      <p:cViewPr varScale="1">
        <p:scale>
          <a:sx n="116" d="100"/>
          <a:sy n="116" d="100"/>
        </p:scale>
        <p:origin x="2120"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owenhu\Desktop\payc_graphs.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uwoca-my.sharepoint.com/personal/asethi69_uwo_ca/Documents/D&amp;C_Char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a:solidFill>
                  <a:srgbClr val="000000"/>
                </a:solidFill>
              </a:rPr>
              <a:t>Revenue</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Sheet1!$B$74</c:f>
              <c:strCache>
                <c:ptCount val="1"/>
                <c:pt idx="0">
                  <c:v>Revenue</c:v>
                </c:pt>
              </c:strCache>
            </c:strRef>
          </c:tx>
          <c:spPr>
            <a:solidFill>
              <a:schemeClr val="tx1"/>
            </a:solidFill>
            <a:ln>
              <a:noFill/>
            </a:ln>
            <a:effectLst/>
          </c:spPr>
          <c:invertIfNegative val="0"/>
          <c:dLbls>
            <c:delete val="1"/>
          </c:dLbls>
          <c:cat>
            <c:numRef>
              <c:f>Sheet1!$A$75:$A$81</c:f>
              <c:numCache>
                <c:formatCode>General</c:formatCode>
                <c:ptCount val="7"/>
                <c:pt idx="0">
                  <c:v>2017</c:v>
                </c:pt>
                <c:pt idx="1">
                  <c:v>2018</c:v>
                </c:pt>
                <c:pt idx="2">
                  <c:v>2019</c:v>
                </c:pt>
                <c:pt idx="3">
                  <c:v>2020</c:v>
                </c:pt>
                <c:pt idx="4">
                  <c:v>2021</c:v>
                </c:pt>
                <c:pt idx="5">
                  <c:v>2022</c:v>
                </c:pt>
                <c:pt idx="6">
                  <c:v>2023</c:v>
                </c:pt>
              </c:numCache>
            </c:numRef>
          </c:cat>
          <c:val>
            <c:numRef>
              <c:f>Sheet1!$B$75:$B$81</c:f>
              <c:numCache>
                <c:formatCode>#,##0;[Red]\(#,##0\)</c:formatCode>
                <c:ptCount val="7"/>
                <c:pt idx="0">
                  <c:v>43614000</c:v>
                </c:pt>
                <c:pt idx="1">
                  <c:v>46677000</c:v>
                </c:pt>
                <c:pt idx="2">
                  <c:v>51336000</c:v>
                </c:pt>
                <c:pt idx="3">
                  <c:v>51533000</c:v>
                </c:pt>
                <c:pt idx="4">
                  <c:v>58752000</c:v>
                </c:pt>
                <c:pt idx="5">
                  <c:v>60233000</c:v>
                </c:pt>
                <c:pt idx="6">
                  <c:v>64968000</c:v>
                </c:pt>
              </c:numCache>
            </c:numRef>
          </c:val>
          <c:extLst>
            <c:ext xmlns:c16="http://schemas.microsoft.com/office/drawing/2014/chart" uri="{C3380CC4-5D6E-409C-BE32-E72D297353CC}">
              <c16:uniqueId val="{00000000-38C6-BF41-A46B-0ED97B17CD34}"/>
            </c:ext>
          </c:extLst>
        </c:ser>
        <c:dLbls>
          <c:dLblPos val="inEnd"/>
          <c:showLegendKey val="0"/>
          <c:showVal val="1"/>
          <c:showCatName val="0"/>
          <c:showSerName val="0"/>
          <c:showPercent val="0"/>
          <c:showBubbleSize val="0"/>
        </c:dLbls>
        <c:gapWidth val="219"/>
        <c:axId val="1109247744"/>
        <c:axId val="1120336432"/>
      </c:barChart>
      <c:catAx>
        <c:axId val="11092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0000"/>
                </a:solidFill>
                <a:latin typeface="+mn-lt"/>
                <a:ea typeface="+mn-ea"/>
                <a:cs typeface="+mn-cs"/>
              </a:defRPr>
            </a:pPr>
            <a:endParaRPr lang="en-US"/>
          </a:p>
        </c:txPr>
        <c:crossAx val="1120336432"/>
        <c:crosses val="autoZero"/>
        <c:auto val="1"/>
        <c:lblAlgn val="ctr"/>
        <c:lblOffset val="100"/>
        <c:tickLblSkip val="2"/>
        <c:noMultiLvlLbl val="0"/>
      </c:catAx>
      <c:valAx>
        <c:axId val="1120336432"/>
        <c:scaling>
          <c:orientation val="minMax"/>
          <c:max val="70000000"/>
        </c:scaling>
        <c:delete val="0"/>
        <c:axPos val="l"/>
        <c:numFmt formatCode="0,,&quot;B&quot;"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000"/>
                </a:solidFill>
                <a:latin typeface="+mn-lt"/>
                <a:ea typeface="+mn-ea"/>
                <a:cs typeface="+mn-cs"/>
              </a:defRPr>
            </a:pPr>
            <a:endParaRPr lang="en-US"/>
          </a:p>
        </c:txPr>
        <c:crossAx val="1109247744"/>
        <c:crosses val="autoZero"/>
        <c:crossBetween val="between"/>
        <c:majorUnit val="3500000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Sheet5!$BE$1</c:f>
              <c:strCache>
                <c:ptCount val="1"/>
                <c:pt idx="0">
                  <c:v>Overall Retention</c:v>
                </c:pt>
              </c:strCache>
            </c:strRef>
          </c:tx>
          <c:spPr>
            <a:ln w="28575" cap="rnd">
              <a:solidFill>
                <a:srgbClr val="A4D464"/>
              </a:solidFill>
              <a:round/>
            </a:ln>
            <a:effectLst/>
          </c:spPr>
          <c:marker>
            <c:symbol val="none"/>
          </c:marker>
          <c:cat>
            <c:numRef>
              <c:f>Sheet5!$BD$2:$BD$8</c:f>
              <c:numCache>
                <c:formatCode>General</c:formatCode>
                <c:ptCount val="7"/>
                <c:pt idx="0">
                  <c:v>2017</c:v>
                </c:pt>
                <c:pt idx="1">
                  <c:v>2018</c:v>
                </c:pt>
                <c:pt idx="2">
                  <c:v>2019</c:v>
                </c:pt>
                <c:pt idx="3">
                  <c:v>2020</c:v>
                </c:pt>
                <c:pt idx="4">
                  <c:v>2021</c:v>
                </c:pt>
                <c:pt idx="5">
                  <c:v>2022</c:v>
                </c:pt>
                <c:pt idx="6">
                  <c:v>2023</c:v>
                </c:pt>
              </c:numCache>
            </c:numRef>
          </c:cat>
          <c:val>
            <c:numRef>
              <c:f>Sheet5!$BE$2:$BE$8</c:f>
              <c:numCache>
                <c:formatCode>0%</c:formatCode>
                <c:ptCount val="7"/>
                <c:pt idx="0">
                  <c:v>0.91</c:v>
                </c:pt>
                <c:pt idx="1">
                  <c:v>0.92</c:v>
                </c:pt>
                <c:pt idx="2">
                  <c:v>0.93</c:v>
                </c:pt>
                <c:pt idx="3">
                  <c:v>0.93</c:v>
                </c:pt>
                <c:pt idx="4">
                  <c:v>0.94</c:v>
                </c:pt>
                <c:pt idx="5">
                  <c:v>0.91</c:v>
                </c:pt>
                <c:pt idx="6">
                  <c:v>0.9</c:v>
                </c:pt>
              </c:numCache>
            </c:numRef>
          </c:val>
          <c:smooth val="0"/>
          <c:extLst>
            <c:ext xmlns:c16="http://schemas.microsoft.com/office/drawing/2014/chart" uri="{C3380CC4-5D6E-409C-BE32-E72D297353CC}">
              <c16:uniqueId val="{00000000-99D9-D642-B9F6-859C35D25954}"/>
            </c:ext>
          </c:extLst>
        </c:ser>
        <c:ser>
          <c:idx val="1"/>
          <c:order val="1"/>
          <c:tx>
            <c:strRef>
              <c:f>Sheet5!$BF$1</c:f>
              <c:strCache>
                <c:ptCount val="1"/>
                <c:pt idx="0">
                  <c:v>BETI Retention</c:v>
                </c:pt>
              </c:strCache>
            </c:strRef>
          </c:tx>
          <c:spPr>
            <a:ln w="28575" cap="rnd">
              <a:solidFill>
                <a:srgbClr val="1F7C34"/>
              </a:solidFill>
              <a:round/>
            </a:ln>
            <a:effectLst/>
          </c:spPr>
          <c:marker>
            <c:symbol val="none"/>
          </c:marker>
          <c:cat>
            <c:numRef>
              <c:f>Sheet5!$BD$2:$BD$8</c:f>
              <c:numCache>
                <c:formatCode>General</c:formatCode>
                <c:ptCount val="7"/>
                <c:pt idx="0">
                  <c:v>2017</c:v>
                </c:pt>
                <c:pt idx="1">
                  <c:v>2018</c:v>
                </c:pt>
                <c:pt idx="2">
                  <c:v>2019</c:v>
                </c:pt>
                <c:pt idx="3">
                  <c:v>2020</c:v>
                </c:pt>
                <c:pt idx="4">
                  <c:v>2021</c:v>
                </c:pt>
                <c:pt idx="5">
                  <c:v>2022</c:v>
                </c:pt>
                <c:pt idx="6">
                  <c:v>2023</c:v>
                </c:pt>
              </c:numCache>
            </c:numRef>
          </c:cat>
          <c:val>
            <c:numRef>
              <c:f>Sheet5!$BF$2:$BF$8</c:f>
              <c:numCache>
                <c:formatCode>General</c:formatCode>
                <c:ptCount val="7"/>
                <c:pt idx="4" formatCode="0%">
                  <c:v>0.98499999999999999</c:v>
                </c:pt>
                <c:pt idx="5" formatCode="0%">
                  <c:v>0.98750000000000004</c:v>
                </c:pt>
                <c:pt idx="6" formatCode="0%">
                  <c:v>0.99</c:v>
                </c:pt>
              </c:numCache>
            </c:numRef>
          </c:val>
          <c:smooth val="0"/>
          <c:extLst>
            <c:ext xmlns:c16="http://schemas.microsoft.com/office/drawing/2014/chart" uri="{C3380CC4-5D6E-409C-BE32-E72D297353CC}">
              <c16:uniqueId val="{00000001-99D9-D642-B9F6-859C35D25954}"/>
            </c:ext>
          </c:extLst>
        </c:ser>
        <c:dLbls>
          <c:showLegendKey val="0"/>
          <c:showVal val="0"/>
          <c:showCatName val="0"/>
          <c:showSerName val="0"/>
          <c:showPercent val="0"/>
          <c:showBubbleSize val="0"/>
        </c:dLbls>
        <c:smooth val="0"/>
        <c:axId val="1011687007"/>
        <c:axId val="1134755871"/>
      </c:lineChart>
      <c:dateAx>
        <c:axId val="101168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Garamond" panose="02020404030301010803" pitchFamily="18" charset="0"/>
                <a:ea typeface="+mn-ea"/>
                <a:cs typeface="+mn-cs"/>
              </a:defRPr>
            </a:pPr>
            <a:endParaRPr lang="en-US"/>
          </a:p>
        </c:txPr>
        <c:crossAx val="1134755871"/>
        <c:crosses val="autoZero"/>
        <c:auto val="0"/>
        <c:lblOffset val="100"/>
        <c:baseTimeUnit val="days"/>
        <c:majorUnit val="3"/>
        <c:majorTimeUnit val="days"/>
      </c:dateAx>
      <c:valAx>
        <c:axId val="1134755871"/>
        <c:scaling>
          <c:orientation val="minMax"/>
          <c:max val="1"/>
          <c:min val="0.8"/>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Garamond" panose="02020404030301010803" pitchFamily="18" charset="0"/>
                <a:ea typeface="+mn-ea"/>
                <a:cs typeface="+mn-cs"/>
              </a:defRPr>
            </a:pPr>
            <a:endParaRPr lang="en-US"/>
          </a:p>
        </c:txPr>
        <c:crossAx val="1011687007"/>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Sheet1!$B$135</c:f>
              <c:strCache>
                <c:ptCount val="1"/>
                <c:pt idx="0">
                  <c:v>HCA</c:v>
                </c:pt>
              </c:strCache>
            </c:strRef>
          </c:tx>
          <c:spPr>
            <a:ln w="28575" cap="rnd">
              <a:solidFill>
                <a:schemeClr val="tx1"/>
              </a:solidFill>
              <a:round/>
            </a:ln>
            <a:effectLst/>
          </c:spPr>
          <c:marker>
            <c:symbol val="none"/>
          </c:marker>
          <c:cat>
            <c:strRef>
              <c:f>Sheet1!$A$136:$A$143</c:f>
              <c:strCache>
                <c:ptCount val="8"/>
                <c:pt idx="0">
                  <c:v>4Q22</c:v>
                </c:pt>
                <c:pt idx="1">
                  <c:v>1Q23</c:v>
                </c:pt>
                <c:pt idx="2">
                  <c:v>2Q23</c:v>
                </c:pt>
                <c:pt idx="3">
                  <c:v>3Q23</c:v>
                </c:pt>
                <c:pt idx="4">
                  <c:v>4Q23</c:v>
                </c:pt>
                <c:pt idx="5">
                  <c:v>1Q24</c:v>
                </c:pt>
                <c:pt idx="6">
                  <c:v>2Q24</c:v>
                </c:pt>
                <c:pt idx="7">
                  <c:v>3Q24</c:v>
                </c:pt>
              </c:strCache>
            </c:strRef>
          </c:cat>
          <c:val>
            <c:numRef>
              <c:f>Sheet1!$B$136:$B$143</c:f>
              <c:numCache>
                <c:formatCode>0.00%</c:formatCode>
                <c:ptCount val="8"/>
                <c:pt idx="0">
                  <c:v>0.29070000000000001</c:v>
                </c:pt>
                <c:pt idx="1">
                  <c:v>0.29070000000000001</c:v>
                </c:pt>
                <c:pt idx="2">
                  <c:v>0.19270000000000001</c:v>
                </c:pt>
                <c:pt idx="3">
                  <c:v>0.17780000000000001</c:v>
                </c:pt>
                <c:pt idx="4">
                  <c:v>0.20949999999999999</c:v>
                </c:pt>
                <c:pt idx="5">
                  <c:v>0.20499999999999999</c:v>
                </c:pt>
                <c:pt idx="6">
                  <c:v>0.2036</c:v>
                </c:pt>
                <c:pt idx="7">
                  <c:v>0.18659999999999999</c:v>
                </c:pt>
              </c:numCache>
            </c:numRef>
          </c:val>
          <c:smooth val="0"/>
          <c:extLst>
            <c:ext xmlns:c16="http://schemas.microsoft.com/office/drawing/2014/chart" uri="{C3380CC4-5D6E-409C-BE32-E72D297353CC}">
              <c16:uniqueId val="{00000000-3B74-3D47-B9BD-DDDC45CBA254}"/>
            </c:ext>
          </c:extLst>
        </c:ser>
        <c:ser>
          <c:idx val="1"/>
          <c:order val="1"/>
          <c:tx>
            <c:strRef>
              <c:f>Sheet1!$C$135</c:f>
              <c:strCache>
                <c:ptCount val="1"/>
                <c:pt idx="0">
                  <c:v>UHS</c:v>
                </c:pt>
              </c:strCache>
            </c:strRef>
          </c:tx>
          <c:spPr>
            <a:ln w="28575" cap="rnd">
              <a:solidFill>
                <a:schemeClr val="accent5">
                  <a:lumMod val="60000"/>
                  <a:lumOff val="40000"/>
                </a:schemeClr>
              </a:solidFill>
              <a:round/>
            </a:ln>
            <a:effectLst/>
          </c:spPr>
          <c:marker>
            <c:symbol val="none"/>
          </c:marker>
          <c:cat>
            <c:strRef>
              <c:f>Sheet1!$A$136:$A$143</c:f>
              <c:strCache>
                <c:ptCount val="8"/>
                <c:pt idx="0">
                  <c:v>4Q22</c:v>
                </c:pt>
                <c:pt idx="1">
                  <c:v>1Q23</c:v>
                </c:pt>
                <c:pt idx="2">
                  <c:v>2Q23</c:v>
                </c:pt>
                <c:pt idx="3">
                  <c:v>3Q23</c:v>
                </c:pt>
                <c:pt idx="4">
                  <c:v>4Q23</c:v>
                </c:pt>
                <c:pt idx="5">
                  <c:v>1Q24</c:v>
                </c:pt>
                <c:pt idx="6">
                  <c:v>2Q24</c:v>
                </c:pt>
                <c:pt idx="7">
                  <c:v>3Q24</c:v>
                </c:pt>
              </c:strCache>
            </c:strRef>
          </c:cat>
          <c:val>
            <c:numRef>
              <c:f>Sheet1!$C$136:$C$143</c:f>
              <c:numCache>
                <c:formatCode>0.00%</c:formatCode>
                <c:ptCount val="8"/>
                <c:pt idx="0">
                  <c:v>0.11990000000000001</c:v>
                </c:pt>
                <c:pt idx="1">
                  <c:v>0.1169</c:v>
                </c:pt>
                <c:pt idx="2">
                  <c:v>0.1172</c:v>
                </c:pt>
                <c:pt idx="3">
                  <c:v>0.115</c:v>
                </c:pt>
                <c:pt idx="4">
                  <c:v>0.1293</c:v>
                </c:pt>
                <c:pt idx="5">
                  <c:v>0.13750000000000001</c:v>
                </c:pt>
                <c:pt idx="6">
                  <c:v>0.1477</c:v>
                </c:pt>
                <c:pt idx="7">
                  <c:v>0.13489999999999999</c:v>
                </c:pt>
              </c:numCache>
            </c:numRef>
          </c:val>
          <c:smooth val="0"/>
          <c:extLst>
            <c:ext xmlns:c16="http://schemas.microsoft.com/office/drawing/2014/chart" uri="{C3380CC4-5D6E-409C-BE32-E72D297353CC}">
              <c16:uniqueId val="{00000001-3B74-3D47-B9BD-DDDC45CBA254}"/>
            </c:ext>
          </c:extLst>
        </c:ser>
        <c:ser>
          <c:idx val="2"/>
          <c:order val="2"/>
          <c:tx>
            <c:strRef>
              <c:f>Sheet1!$D$135</c:f>
              <c:strCache>
                <c:ptCount val="1"/>
                <c:pt idx="0">
                  <c:v>CHS</c:v>
                </c:pt>
              </c:strCache>
            </c:strRef>
          </c:tx>
          <c:spPr>
            <a:ln w="28575" cap="rnd">
              <a:solidFill>
                <a:schemeClr val="accent3">
                  <a:lumMod val="40000"/>
                  <a:lumOff val="60000"/>
                </a:schemeClr>
              </a:solidFill>
              <a:round/>
            </a:ln>
            <a:effectLst/>
          </c:spPr>
          <c:marker>
            <c:symbol val="none"/>
          </c:marker>
          <c:cat>
            <c:strRef>
              <c:f>Sheet1!$A$136:$A$143</c:f>
              <c:strCache>
                <c:ptCount val="8"/>
                <c:pt idx="0">
                  <c:v>4Q22</c:v>
                </c:pt>
                <c:pt idx="1">
                  <c:v>1Q23</c:v>
                </c:pt>
                <c:pt idx="2">
                  <c:v>2Q23</c:v>
                </c:pt>
                <c:pt idx="3">
                  <c:v>3Q23</c:v>
                </c:pt>
                <c:pt idx="4">
                  <c:v>4Q23</c:v>
                </c:pt>
                <c:pt idx="5">
                  <c:v>1Q24</c:v>
                </c:pt>
                <c:pt idx="6">
                  <c:v>2Q24</c:v>
                </c:pt>
                <c:pt idx="7">
                  <c:v>3Q24</c:v>
                </c:pt>
              </c:strCache>
            </c:strRef>
          </c:cat>
          <c:val>
            <c:numRef>
              <c:f>Sheet1!$D$136:$D$143</c:f>
              <c:numCache>
                <c:formatCode>0.00%</c:formatCode>
                <c:ptCount val="8"/>
                <c:pt idx="0">
                  <c:v>0.21229999999999999</c:v>
                </c:pt>
                <c:pt idx="1">
                  <c:v>0.111</c:v>
                </c:pt>
                <c:pt idx="2">
                  <c:v>0.1188</c:v>
                </c:pt>
                <c:pt idx="3">
                  <c:v>9.8500000000000004E-2</c:v>
                </c:pt>
                <c:pt idx="4">
                  <c:v>0.16439999999999999</c:v>
                </c:pt>
                <c:pt idx="5">
                  <c:v>0.1108</c:v>
                </c:pt>
                <c:pt idx="6">
                  <c:v>0.12479999999999999</c:v>
                </c:pt>
                <c:pt idx="7">
                  <c:v>2.8199999999999999E-2</c:v>
                </c:pt>
              </c:numCache>
            </c:numRef>
          </c:val>
          <c:smooth val="0"/>
          <c:extLst>
            <c:ext xmlns:c16="http://schemas.microsoft.com/office/drawing/2014/chart" uri="{C3380CC4-5D6E-409C-BE32-E72D297353CC}">
              <c16:uniqueId val="{00000002-3B74-3D47-B9BD-DDDC45CBA254}"/>
            </c:ext>
          </c:extLst>
        </c:ser>
        <c:ser>
          <c:idx val="3"/>
          <c:order val="3"/>
          <c:tx>
            <c:strRef>
              <c:f>Sheet1!$E$135</c:f>
              <c:strCache>
                <c:ptCount val="1"/>
                <c:pt idx="0">
                  <c:v>ENSG</c:v>
                </c:pt>
              </c:strCache>
            </c:strRef>
          </c:tx>
          <c:spPr>
            <a:ln w="28575" cap="rnd">
              <a:solidFill>
                <a:schemeClr val="accent4"/>
              </a:solidFill>
              <a:round/>
            </a:ln>
            <a:effectLst/>
          </c:spPr>
          <c:marker>
            <c:symbol val="none"/>
          </c:marker>
          <c:cat>
            <c:strRef>
              <c:f>Sheet1!$A$136:$A$143</c:f>
              <c:strCache>
                <c:ptCount val="8"/>
                <c:pt idx="0">
                  <c:v>4Q22</c:v>
                </c:pt>
                <c:pt idx="1">
                  <c:v>1Q23</c:v>
                </c:pt>
                <c:pt idx="2">
                  <c:v>2Q23</c:v>
                </c:pt>
                <c:pt idx="3">
                  <c:v>3Q23</c:v>
                </c:pt>
                <c:pt idx="4">
                  <c:v>4Q23</c:v>
                </c:pt>
                <c:pt idx="5">
                  <c:v>1Q24</c:v>
                </c:pt>
                <c:pt idx="6">
                  <c:v>2Q24</c:v>
                </c:pt>
                <c:pt idx="7">
                  <c:v>3Q24</c:v>
                </c:pt>
              </c:strCache>
            </c:strRef>
          </c:cat>
          <c:val>
            <c:numRef>
              <c:f>Sheet1!$E$136:$E$143</c:f>
              <c:numCache>
                <c:formatCode>0.00%</c:formatCode>
                <c:ptCount val="8"/>
                <c:pt idx="0">
                  <c:v>0</c:v>
                </c:pt>
                <c:pt idx="1">
                  <c:v>0.11</c:v>
                </c:pt>
                <c:pt idx="2">
                  <c:v>0.10539999999999999</c:v>
                </c:pt>
                <c:pt idx="3">
                  <c:v>0.10340000000000001</c:v>
                </c:pt>
                <c:pt idx="4">
                  <c:v>6.6600000000000006E-2</c:v>
                </c:pt>
                <c:pt idx="5">
                  <c:v>0.1101</c:v>
                </c:pt>
                <c:pt idx="6">
                  <c:v>0.1037</c:v>
                </c:pt>
                <c:pt idx="7">
                  <c:v>0.10589999999999999</c:v>
                </c:pt>
              </c:numCache>
            </c:numRef>
          </c:val>
          <c:smooth val="0"/>
          <c:extLst>
            <c:ext xmlns:c16="http://schemas.microsoft.com/office/drawing/2014/chart" uri="{C3380CC4-5D6E-409C-BE32-E72D297353CC}">
              <c16:uniqueId val="{00000003-3B74-3D47-B9BD-DDDC45CBA254}"/>
            </c:ext>
          </c:extLst>
        </c:ser>
        <c:dLbls>
          <c:showLegendKey val="0"/>
          <c:showVal val="0"/>
          <c:showCatName val="0"/>
          <c:showSerName val="0"/>
          <c:showPercent val="0"/>
          <c:showBubbleSize val="0"/>
        </c:dLbls>
        <c:smooth val="0"/>
        <c:axId val="1164167567"/>
        <c:axId val="1164111759"/>
      </c:lineChart>
      <c:catAx>
        <c:axId val="1164167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164111759"/>
        <c:crosses val="autoZero"/>
        <c:auto val="1"/>
        <c:lblAlgn val="ctr"/>
        <c:lblOffset val="100"/>
        <c:noMultiLvlLbl val="0"/>
      </c:catAx>
      <c:valAx>
        <c:axId val="1164111759"/>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164167567"/>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795143991402191E-2"/>
          <c:y val="8.7962962962962965E-2"/>
          <c:w val="0.47353760445682452"/>
          <c:h val="0.78703703703703709"/>
        </c:manualLayout>
      </c:layout>
      <c:doughnutChart>
        <c:varyColors val="1"/>
        <c:ser>
          <c:idx val="0"/>
          <c:order val="0"/>
          <c:tx>
            <c:strRef>
              <c:f>'Thesis 1'!$B$1</c:f>
              <c:strCache>
                <c:ptCount val="1"/>
                <c:pt idx="0">
                  <c:v>Payer Mix</c:v>
                </c:pt>
              </c:strCache>
            </c:strRef>
          </c:tx>
          <c:spPr>
            <a:solidFill>
              <a:schemeClr val="tx1"/>
            </a:solidFill>
          </c:spPr>
          <c:dPt>
            <c:idx val="0"/>
            <c:bubble3D val="0"/>
            <c:spPr>
              <a:solidFill>
                <a:schemeClr val="tx1"/>
              </a:solidFill>
              <a:ln w="19050">
                <a:solidFill>
                  <a:schemeClr val="lt1"/>
                </a:solidFill>
              </a:ln>
              <a:effectLst/>
            </c:spPr>
            <c:extLst>
              <c:ext xmlns:c16="http://schemas.microsoft.com/office/drawing/2014/chart" uri="{C3380CC4-5D6E-409C-BE32-E72D297353CC}">
                <c16:uniqueId val="{00000001-A8FF-D245-AB0A-3553F5AAC585}"/>
              </c:ext>
            </c:extLst>
          </c:dPt>
          <c:dPt>
            <c:idx val="1"/>
            <c:bubble3D val="0"/>
            <c:explosion val="25"/>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3-A8FF-D245-AB0A-3553F5AAC585}"/>
              </c:ext>
            </c:extLst>
          </c:dPt>
          <c:dPt>
            <c:idx val="2"/>
            <c:bubble3D val="0"/>
            <c:explosion val="3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5-A8FF-D245-AB0A-3553F5AAC585}"/>
              </c:ext>
            </c:extLst>
          </c:dPt>
          <c:dPt>
            <c:idx val="3"/>
            <c:bubble3D val="0"/>
            <c:spPr>
              <a:solidFill>
                <a:schemeClr val="tx1">
                  <a:lumMod val="75000"/>
                </a:schemeClr>
              </a:solidFill>
              <a:ln w="19050">
                <a:solidFill>
                  <a:schemeClr val="lt1"/>
                </a:solidFill>
              </a:ln>
              <a:effectLst/>
            </c:spPr>
            <c:extLst>
              <c:ext xmlns:c16="http://schemas.microsoft.com/office/drawing/2014/chart" uri="{C3380CC4-5D6E-409C-BE32-E72D297353CC}">
                <c16:uniqueId val="{00000007-A8FF-D245-AB0A-3553F5AAC585}"/>
              </c:ext>
            </c:extLst>
          </c:dPt>
          <c:dPt>
            <c:idx val="4"/>
            <c:bubble3D val="0"/>
            <c:spPr>
              <a:solidFill>
                <a:schemeClr val="tx1"/>
              </a:solidFill>
              <a:ln w="19050">
                <a:solidFill>
                  <a:schemeClr val="lt1"/>
                </a:solidFill>
              </a:ln>
              <a:effectLst/>
            </c:spPr>
            <c:extLst>
              <c:ext xmlns:c16="http://schemas.microsoft.com/office/drawing/2014/chart" uri="{C3380CC4-5D6E-409C-BE32-E72D297353CC}">
                <c16:uniqueId val="{00000009-A8FF-D245-AB0A-3553F5AAC585}"/>
              </c:ext>
            </c:extLst>
          </c:dPt>
          <c:dLbls>
            <c:spPr>
              <a:noFill/>
              <a:ln>
                <a:noFill/>
              </a:ln>
              <a:effectLst>
                <a:glow rad="127000">
                  <a:schemeClr val="bg1"/>
                </a:glow>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aramond" panose="02020404030301010803" pitchFamily="18" charset="0"/>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'Thesis 1'!$A$2:$A$6</c:f>
              <c:strCache>
                <c:ptCount val="5"/>
                <c:pt idx="0">
                  <c:v>Commercial</c:v>
                </c:pt>
                <c:pt idx="1">
                  <c:v>Managed Medicare/Aid</c:v>
                </c:pt>
                <c:pt idx="2">
                  <c:v>Medicare</c:v>
                </c:pt>
                <c:pt idx="3">
                  <c:v>Medicaid </c:v>
                </c:pt>
                <c:pt idx="4">
                  <c:v>All Other</c:v>
                </c:pt>
              </c:strCache>
            </c:strRef>
          </c:cat>
          <c:val>
            <c:numRef>
              <c:f>'Thesis 1'!$B$2:$B$6</c:f>
              <c:numCache>
                <c:formatCode>0%</c:formatCode>
                <c:ptCount val="5"/>
                <c:pt idx="0">
                  <c:v>0.49199999999999999</c:v>
                </c:pt>
                <c:pt idx="1">
                  <c:v>0.23</c:v>
                </c:pt>
                <c:pt idx="2">
                  <c:v>0.16400000000000001</c:v>
                </c:pt>
                <c:pt idx="3">
                  <c:v>5.8000000000000003E-2</c:v>
                </c:pt>
                <c:pt idx="4">
                  <c:v>5.6000000000000001E-2</c:v>
                </c:pt>
              </c:numCache>
            </c:numRef>
          </c:val>
          <c:extLst>
            <c:ext xmlns:c16="http://schemas.microsoft.com/office/drawing/2014/chart" uri="{C3380CC4-5D6E-409C-BE32-E72D297353CC}">
              <c16:uniqueId val="{0000000A-A8FF-D245-AB0A-3553F5AAC585}"/>
            </c:ext>
          </c:extLst>
        </c:ser>
        <c:dLbls>
          <c:showLegendKey val="0"/>
          <c:showVal val="0"/>
          <c:showCatName val="0"/>
          <c:showSerName val="0"/>
          <c:showPercent val="0"/>
          <c:showBubbleSize val="0"/>
          <c:showLeaderLines val="1"/>
        </c:dLbls>
        <c:firstSliceAng val="335"/>
        <c:holeSize val="45"/>
      </c:doughnutChart>
      <c:spPr>
        <a:noFill/>
        <a:ln>
          <a:noFill/>
        </a:ln>
        <a:effectLst/>
      </c:spPr>
    </c:plotArea>
    <c:legend>
      <c:legendPos val="r"/>
      <c:layout>
        <c:manualLayout>
          <c:xMode val="edge"/>
          <c:yMode val="edge"/>
          <c:x val="0.54876919191919193"/>
          <c:y val="0.12129629629629629"/>
          <c:w val="0.43451767676767683"/>
          <c:h val="0.7574074074074074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150481189851271E-2"/>
          <c:y val="8.3333333333333329E-2"/>
          <c:w val="0.87129396325459318"/>
          <c:h val="0.70373432487605714"/>
        </c:manualLayout>
      </c:layout>
      <c:barChart>
        <c:barDir val="col"/>
        <c:grouping val="percentStacked"/>
        <c:varyColors val="0"/>
        <c:ser>
          <c:idx val="0"/>
          <c:order val="0"/>
          <c:tx>
            <c:strRef>
              <c:f>Sheet1!$B$51</c:f>
              <c:strCache>
                <c:ptCount val="1"/>
                <c:pt idx="0">
                  <c:v>Medicare (%)</c:v>
                </c:pt>
              </c:strCache>
            </c:strRef>
          </c:tx>
          <c:spPr>
            <a:solidFill>
              <a:schemeClr val="tx1"/>
            </a:solidFill>
            <a:ln>
              <a:noFill/>
            </a:ln>
            <a:effectLst/>
          </c:spPr>
          <c:invertIfNegative val="0"/>
          <c:cat>
            <c:strRef>
              <c:f>Sheet1!$A$52:$A$54</c:f>
              <c:strCache>
                <c:ptCount val="3"/>
                <c:pt idx="0">
                  <c:v>HCA</c:v>
                </c:pt>
                <c:pt idx="1">
                  <c:v>UHS</c:v>
                </c:pt>
                <c:pt idx="2">
                  <c:v>CHS</c:v>
                </c:pt>
              </c:strCache>
            </c:strRef>
          </c:cat>
          <c:val>
            <c:numRef>
              <c:f>Sheet1!$B$52:$B$54</c:f>
              <c:numCache>
                <c:formatCode>General</c:formatCode>
                <c:ptCount val="3"/>
                <c:pt idx="0">
                  <c:v>32.5</c:v>
                </c:pt>
                <c:pt idx="1">
                  <c:v>23</c:v>
                </c:pt>
                <c:pt idx="2">
                  <c:v>27</c:v>
                </c:pt>
              </c:numCache>
            </c:numRef>
          </c:val>
          <c:extLst>
            <c:ext xmlns:c16="http://schemas.microsoft.com/office/drawing/2014/chart" uri="{C3380CC4-5D6E-409C-BE32-E72D297353CC}">
              <c16:uniqueId val="{00000000-87C6-0A4E-AB0B-A6FCC1ED9C34}"/>
            </c:ext>
          </c:extLst>
        </c:ser>
        <c:ser>
          <c:idx val="1"/>
          <c:order val="1"/>
          <c:tx>
            <c:strRef>
              <c:f>Sheet1!$C$51</c:f>
              <c:strCache>
                <c:ptCount val="1"/>
                <c:pt idx="0">
                  <c:v>Medicaid (%)</c:v>
                </c:pt>
              </c:strCache>
            </c:strRef>
          </c:tx>
          <c:spPr>
            <a:solidFill>
              <a:schemeClr val="tx1">
                <a:lumMod val="60000"/>
                <a:lumOff val="40000"/>
              </a:schemeClr>
            </a:solidFill>
            <a:ln>
              <a:noFill/>
            </a:ln>
            <a:effectLst/>
          </c:spPr>
          <c:invertIfNegative val="0"/>
          <c:cat>
            <c:strRef>
              <c:f>Sheet1!$A$52:$A$54</c:f>
              <c:strCache>
                <c:ptCount val="3"/>
                <c:pt idx="0">
                  <c:v>HCA</c:v>
                </c:pt>
                <c:pt idx="1">
                  <c:v>UHS</c:v>
                </c:pt>
                <c:pt idx="2">
                  <c:v>CHS</c:v>
                </c:pt>
              </c:strCache>
            </c:strRef>
          </c:cat>
          <c:val>
            <c:numRef>
              <c:f>Sheet1!$C$52:$C$54</c:f>
              <c:numCache>
                <c:formatCode>General</c:formatCode>
                <c:ptCount val="3"/>
                <c:pt idx="0">
                  <c:v>11.2</c:v>
                </c:pt>
                <c:pt idx="1">
                  <c:v>26</c:v>
                </c:pt>
                <c:pt idx="2">
                  <c:v>14.3</c:v>
                </c:pt>
              </c:numCache>
            </c:numRef>
          </c:val>
          <c:extLst>
            <c:ext xmlns:c16="http://schemas.microsoft.com/office/drawing/2014/chart" uri="{C3380CC4-5D6E-409C-BE32-E72D297353CC}">
              <c16:uniqueId val="{00000001-87C6-0A4E-AB0B-A6FCC1ED9C34}"/>
            </c:ext>
          </c:extLst>
        </c:ser>
        <c:ser>
          <c:idx val="2"/>
          <c:order val="2"/>
          <c:tx>
            <c:strRef>
              <c:f>Sheet1!$D$51</c:f>
              <c:strCache>
                <c:ptCount val="1"/>
                <c:pt idx="0">
                  <c:v>Commercial &amp; Other (%)</c:v>
                </c:pt>
              </c:strCache>
            </c:strRef>
          </c:tx>
          <c:spPr>
            <a:solidFill>
              <a:schemeClr val="accent1">
                <a:lumMod val="60000"/>
                <a:lumOff val="40000"/>
              </a:schemeClr>
            </a:solidFill>
            <a:ln>
              <a:noFill/>
            </a:ln>
            <a:effectLst/>
          </c:spPr>
          <c:invertIfNegative val="0"/>
          <c:cat>
            <c:strRef>
              <c:f>Sheet1!$A$52:$A$54</c:f>
              <c:strCache>
                <c:ptCount val="3"/>
                <c:pt idx="0">
                  <c:v>HCA</c:v>
                </c:pt>
                <c:pt idx="1">
                  <c:v>UHS</c:v>
                </c:pt>
                <c:pt idx="2">
                  <c:v>CHS</c:v>
                </c:pt>
              </c:strCache>
            </c:strRef>
          </c:cat>
          <c:val>
            <c:numRef>
              <c:f>Sheet1!$D$52:$D$54</c:f>
              <c:numCache>
                <c:formatCode>General</c:formatCode>
                <c:ptCount val="3"/>
                <c:pt idx="0">
                  <c:v>56.3</c:v>
                </c:pt>
                <c:pt idx="1">
                  <c:v>51</c:v>
                </c:pt>
                <c:pt idx="2">
                  <c:v>58.7</c:v>
                </c:pt>
              </c:numCache>
            </c:numRef>
          </c:val>
          <c:extLst>
            <c:ext xmlns:c16="http://schemas.microsoft.com/office/drawing/2014/chart" uri="{C3380CC4-5D6E-409C-BE32-E72D297353CC}">
              <c16:uniqueId val="{00000002-87C6-0A4E-AB0B-A6FCC1ED9C34}"/>
            </c:ext>
          </c:extLst>
        </c:ser>
        <c:dLbls>
          <c:showLegendKey val="0"/>
          <c:showVal val="0"/>
          <c:showCatName val="0"/>
          <c:showSerName val="0"/>
          <c:showPercent val="0"/>
          <c:showBubbleSize val="0"/>
        </c:dLbls>
        <c:gapWidth val="150"/>
        <c:overlap val="100"/>
        <c:axId val="1131906240"/>
        <c:axId val="1688290464"/>
      </c:barChart>
      <c:catAx>
        <c:axId val="1131906240"/>
        <c:scaling>
          <c:orientation val="minMax"/>
        </c:scaling>
        <c:delete val="0"/>
        <c:axPos val="b"/>
        <c:numFmt formatCode="General" sourceLinked="1"/>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90464"/>
        <c:crosses val="autoZero"/>
        <c:auto val="1"/>
        <c:lblAlgn val="ctr"/>
        <c:lblOffset val="100"/>
        <c:noMultiLvlLbl val="0"/>
      </c:catAx>
      <c:valAx>
        <c:axId val="16882904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crossAx val="113190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Garamond" panose="02020404030301010803" pitchFamily="18"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1"/>
          <c:order val="1"/>
          <c:tx>
            <c:strRef>
              <c:f>'Business Overview'!$C$1</c:f>
              <c:strCache>
                <c:ptCount val="1"/>
                <c:pt idx="0">
                  <c:v>Volume</c:v>
                </c:pt>
              </c:strCache>
            </c:strRef>
          </c:tx>
          <c:spPr>
            <a:solidFill>
              <a:schemeClr val="bg1">
                <a:lumMod val="85000"/>
              </a:schemeClr>
            </a:solidFill>
            <a:ln>
              <a:noFill/>
            </a:ln>
            <a:effectLst/>
          </c:spPr>
          <c:cat>
            <c:numRef>
              <c:f>'Business Overview'!$A$2:$A$254</c:f>
              <c:numCache>
                <c:formatCode>[$-409]mmm/dd/yyyy;@</c:formatCode>
                <c:ptCount val="253"/>
                <c:pt idx="0">
                  <c:v>45264</c:v>
                </c:pt>
                <c:pt idx="1">
                  <c:v>45265</c:v>
                </c:pt>
                <c:pt idx="2">
                  <c:v>45266</c:v>
                </c:pt>
                <c:pt idx="3">
                  <c:v>45267</c:v>
                </c:pt>
                <c:pt idx="4">
                  <c:v>45268</c:v>
                </c:pt>
                <c:pt idx="5">
                  <c:v>45271</c:v>
                </c:pt>
                <c:pt idx="6">
                  <c:v>45272</c:v>
                </c:pt>
                <c:pt idx="7">
                  <c:v>45273</c:v>
                </c:pt>
                <c:pt idx="8">
                  <c:v>45274</c:v>
                </c:pt>
                <c:pt idx="9">
                  <c:v>45275</c:v>
                </c:pt>
                <c:pt idx="10">
                  <c:v>45278</c:v>
                </c:pt>
                <c:pt idx="11">
                  <c:v>45279</c:v>
                </c:pt>
                <c:pt idx="12">
                  <c:v>45280</c:v>
                </c:pt>
                <c:pt idx="13">
                  <c:v>45281</c:v>
                </c:pt>
                <c:pt idx="14">
                  <c:v>45282</c:v>
                </c:pt>
                <c:pt idx="15">
                  <c:v>45286</c:v>
                </c:pt>
                <c:pt idx="16">
                  <c:v>45287</c:v>
                </c:pt>
                <c:pt idx="17">
                  <c:v>45288</c:v>
                </c:pt>
                <c:pt idx="18">
                  <c:v>45289</c:v>
                </c:pt>
                <c:pt idx="19">
                  <c:v>45293</c:v>
                </c:pt>
                <c:pt idx="20">
                  <c:v>45294</c:v>
                </c:pt>
                <c:pt idx="21">
                  <c:v>45295</c:v>
                </c:pt>
                <c:pt idx="22">
                  <c:v>45296</c:v>
                </c:pt>
                <c:pt idx="23">
                  <c:v>45299</c:v>
                </c:pt>
                <c:pt idx="24">
                  <c:v>45300</c:v>
                </c:pt>
                <c:pt idx="25">
                  <c:v>45301</c:v>
                </c:pt>
                <c:pt idx="26">
                  <c:v>45302</c:v>
                </c:pt>
                <c:pt idx="27">
                  <c:v>45303</c:v>
                </c:pt>
                <c:pt idx="28">
                  <c:v>45307</c:v>
                </c:pt>
                <c:pt idx="29">
                  <c:v>45308</c:v>
                </c:pt>
                <c:pt idx="30">
                  <c:v>45309</c:v>
                </c:pt>
                <c:pt idx="31">
                  <c:v>45310</c:v>
                </c:pt>
                <c:pt idx="32">
                  <c:v>45313</c:v>
                </c:pt>
                <c:pt idx="33">
                  <c:v>45314</c:v>
                </c:pt>
                <c:pt idx="34">
                  <c:v>45315</c:v>
                </c:pt>
                <c:pt idx="35">
                  <c:v>45316</c:v>
                </c:pt>
                <c:pt idx="36">
                  <c:v>45317</c:v>
                </c:pt>
                <c:pt idx="37">
                  <c:v>45320</c:v>
                </c:pt>
                <c:pt idx="38">
                  <c:v>45321</c:v>
                </c:pt>
                <c:pt idx="39">
                  <c:v>45322</c:v>
                </c:pt>
                <c:pt idx="40">
                  <c:v>45323</c:v>
                </c:pt>
                <c:pt idx="41">
                  <c:v>45324</c:v>
                </c:pt>
                <c:pt idx="42">
                  <c:v>45327</c:v>
                </c:pt>
                <c:pt idx="43">
                  <c:v>45328</c:v>
                </c:pt>
                <c:pt idx="44">
                  <c:v>45329</c:v>
                </c:pt>
                <c:pt idx="45">
                  <c:v>45330</c:v>
                </c:pt>
                <c:pt idx="46">
                  <c:v>45331</c:v>
                </c:pt>
                <c:pt idx="47">
                  <c:v>45334</c:v>
                </c:pt>
                <c:pt idx="48">
                  <c:v>45335</c:v>
                </c:pt>
                <c:pt idx="49">
                  <c:v>45336</c:v>
                </c:pt>
                <c:pt idx="50">
                  <c:v>45337</c:v>
                </c:pt>
                <c:pt idx="51">
                  <c:v>45338</c:v>
                </c:pt>
                <c:pt idx="52">
                  <c:v>45342</c:v>
                </c:pt>
                <c:pt idx="53">
                  <c:v>45343</c:v>
                </c:pt>
                <c:pt idx="54">
                  <c:v>45344</c:v>
                </c:pt>
                <c:pt idx="55">
                  <c:v>45345</c:v>
                </c:pt>
                <c:pt idx="56">
                  <c:v>45348</c:v>
                </c:pt>
                <c:pt idx="57">
                  <c:v>45349</c:v>
                </c:pt>
                <c:pt idx="58">
                  <c:v>45350</c:v>
                </c:pt>
                <c:pt idx="59">
                  <c:v>45351</c:v>
                </c:pt>
                <c:pt idx="60">
                  <c:v>45352</c:v>
                </c:pt>
                <c:pt idx="61">
                  <c:v>45355</c:v>
                </c:pt>
                <c:pt idx="62">
                  <c:v>45356</c:v>
                </c:pt>
                <c:pt idx="63">
                  <c:v>45357</c:v>
                </c:pt>
                <c:pt idx="64">
                  <c:v>45358</c:v>
                </c:pt>
                <c:pt idx="65">
                  <c:v>45359</c:v>
                </c:pt>
                <c:pt idx="66">
                  <c:v>45362</c:v>
                </c:pt>
                <c:pt idx="67">
                  <c:v>45363</c:v>
                </c:pt>
                <c:pt idx="68">
                  <c:v>45364</c:v>
                </c:pt>
                <c:pt idx="69">
                  <c:v>45365</c:v>
                </c:pt>
                <c:pt idx="70">
                  <c:v>45366</c:v>
                </c:pt>
                <c:pt idx="71">
                  <c:v>45369</c:v>
                </c:pt>
                <c:pt idx="72">
                  <c:v>45370</c:v>
                </c:pt>
                <c:pt idx="73">
                  <c:v>45371</c:v>
                </c:pt>
                <c:pt idx="74">
                  <c:v>45372</c:v>
                </c:pt>
                <c:pt idx="75">
                  <c:v>45373</c:v>
                </c:pt>
                <c:pt idx="76">
                  <c:v>45376</c:v>
                </c:pt>
                <c:pt idx="77">
                  <c:v>45377</c:v>
                </c:pt>
                <c:pt idx="78">
                  <c:v>45378</c:v>
                </c:pt>
                <c:pt idx="79">
                  <c:v>45379</c:v>
                </c:pt>
                <c:pt idx="80">
                  <c:v>45383</c:v>
                </c:pt>
                <c:pt idx="81">
                  <c:v>45384</c:v>
                </c:pt>
                <c:pt idx="82">
                  <c:v>45385</c:v>
                </c:pt>
                <c:pt idx="83">
                  <c:v>45386</c:v>
                </c:pt>
                <c:pt idx="84">
                  <c:v>45387</c:v>
                </c:pt>
                <c:pt idx="85">
                  <c:v>45390</c:v>
                </c:pt>
                <c:pt idx="86">
                  <c:v>45391</c:v>
                </c:pt>
                <c:pt idx="87">
                  <c:v>45392</c:v>
                </c:pt>
                <c:pt idx="88">
                  <c:v>45393</c:v>
                </c:pt>
                <c:pt idx="89">
                  <c:v>45394</c:v>
                </c:pt>
                <c:pt idx="90">
                  <c:v>45397</c:v>
                </c:pt>
                <c:pt idx="91">
                  <c:v>45398</c:v>
                </c:pt>
                <c:pt idx="92">
                  <c:v>45399</c:v>
                </c:pt>
                <c:pt idx="93">
                  <c:v>45400</c:v>
                </c:pt>
                <c:pt idx="94">
                  <c:v>45401</c:v>
                </c:pt>
                <c:pt idx="95">
                  <c:v>45404</c:v>
                </c:pt>
                <c:pt idx="96">
                  <c:v>45405</c:v>
                </c:pt>
                <c:pt idx="97">
                  <c:v>45406</c:v>
                </c:pt>
                <c:pt idx="98">
                  <c:v>45407</c:v>
                </c:pt>
                <c:pt idx="99">
                  <c:v>45408</c:v>
                </c:pt>
                <c:pt idx="100">
                  <c:v>45411</c:v>
                </c:pt>
                <c:pt idx="101">
                  <c:v>45412</c:v>
                </c:pt>
                <c:pt idx="102">
                  <c:v>45413</c:v>
                </c:pt>
                <c:pt idx="103">
                  <c:v>45414</c:v>
                </c:pt>
                <c:pt idx="104">
                  <c:v>45415</c:v>
                </c:pt>
                <c:pt idx="105">
                  <c:v>45418</c:v>
                </c:pt>
                <c:pt idx="106">
                  <c:v>45419</c:v>
                </c:pt>
                <c:pt idx="107">
                  <c:v>45420</c:v>
                </c:pt>
                <c:pt idx="108">
                  <c:v>45421</c:v>
                </c:pt>
                <c:pt idx="109">
                  <c:v>45422</c:v>
                </c:pt>
                <c:pt idx="110">
                  <c:v>45425</c:v>
                </c:pt>
                <c:pt idx="111">
                  <c:v>45426</c:v>
                </c:pt>
                <c:pt idx="112">
                  <c:v>45427</c:v>
                </c:pt>
                <c:pt idx="113">
                  <c:v>45428</c:v>
                </c:pt>
                <c:pt idx="114">
                  <c:v>45429</c:v>
                </c:pt>
                <c:pt idx="115">
                  <c:v>45432</c:v>
                </c:pt>
                <c:pt idx="116">
                  <c:v>45433</c:v>
                </c:pt>
                <c:pt idx="117">
                  <c:v>45434</c:v>
                </c:pt>
                <c:pt idx="118">
                  <c:v>45435</c:v>
                </c:pt>
                <c:pt idx="119">
                  <c:v>45436</c:v>
                </c:pt>
                <c:pt idx="120">
                  <c:v>45440</c:v>
                </c:pt>
                <c:pt idx="121">
                  <c:v>45441</c:v>
                </c:pt>
                <c:pt idx="122">
                  <c:v>45442</c:v>
                </c:pt>
                <c:pt idx="123">
                  <c:v>45443</c:v>
                </c:pt>
                <c:pt idx="124">
                  <c:v>45446</c:v>
                </c:pt>
                <c:pt idx="125">
                  <c:v>45447</c:v>
                </c:pt>
                <c:pt idx="126">
                  <c:v>45448</c:v>
                </c:pt>
                <c:pt idx="127">
                  <c:v>45449</c:v>
                </c:pt>
                <c:pt idx="128">
                  <c:v>45450</c:v>
                </c:pt>
                <c:pt idx="129">
                  <c:v>45453</c:v>
                </c:pt>
                <c:pt idx="130">
                  <c:v>45454</c:v>
                </c:pt>
                <c:pt idx="131">
                  <c:v>45455</c:v>
                </c:pt>
                <c:pt idx="132">
                  <c:v>45456</c:v>
                </c:pt>
                <c:pt idx="133">
                  <c:v>45457</c:v>
                </c:pt>
                <c:pt idx="134">
                  <c:v>45460</c:v>
                </c:pt>
                <c:pt idx="135">
                  <c:v>45461</c:v>
                </c:pt>
                <c:pt idx="136">
                  <c:v>45463</c:v>
                </c:pt>
                <c:pt idx="137">
                  <c:v>45464</c:v>
                </c:pt>
                <c:pt idx="138">
                  <c:v>45467</c:v>
                </c:pt>
                <c:pt idx="139">
                  <c:v>45468</c:v>
                </c:pt>
                <c:pt idx="140">
                  <c:v>45469</c:v>
                </c:pt>
                <c:pt idx="141">
                  <c:v>45470</c:v>
                </c:pt>
                <c:pt idx="142">
                  <c:v>45471</c:v>
                </c:pt>
                <c:pt idx="143">
                  <c:v>45474</c:v>
                </c:pt>
                <c:pt idx="144">
                  <c:v>45475</c:v>
                </c:pt>
                <c:pt idx="145">
                  <c:v>45476</c:v>
                </c:pt>
                <c:pt idx="146">
                  <c:v>45478</c:v>
                </c:pt>
                <c:pt idx="147">
                  <c:v>45481</c:v>
                </c:pt>
                <c:pt idx="148">
                  <c:v>45482</c:v>
                </c:pt>
                <c:pt idx="149">
                  <c:v>45483</c:v>
                </c:pt>
                <c:pt idx="150">
                  <c:v>45484</c:v>
                </c:pt>
                <c:pt idx="151">
                  <c:v>45485</c:v>
                </c:pt>
                <c:pt idx="152">
                  <c:v>45488</c:v>
                </c:pt>
                <c:pt idx="153">
                  <c:v>45489</c:v>
                </c:pt>
                <c:pt idx="154">
                  <c:v>45490</c:v>
                </c:pt>
                <c:pt idx="155">
                  <c:v>45491</c:v>
                </c:pt>
                <c:pt idx="156">
                  <c:v>45492</c:v>
                </c:pt>
                <c:pt idx="157">
                  <c:v>45495</c:v>
                </c:pt>
                <c:pt idx="158">
                  <c:v>45496</c:v>
                </c:pt>
                <c:pt idx="159">
                  <c:v>45497</c:v>
                </c:pt>
                <c:pt idx="160">
                  <c:v>45498</c:v>
                </c:pt>
                <c:pt idx="161">
                  <c:v>45499</c:v>
                </c:pt>
                <c:pt idx="162">
                  <c:v>45502</c:v>
                </c:pt>
                <c:pt idx="163">
                  <c:v>45503</c:v>
                </c:pt>
                <c:pt idx="164">
                  <c:v>45504</c:v>
                </c:pt>
                <c:pt idx="165">
                  <c:v>45505</c:v>
                </c:pt>
                <c:pt idx="166">
                  <c:v>45506</c:v>
                </c:pt>
                <c:pt idx="167">
                  <c:v>45509</c:v>
                </c:pt>
                <c:pt idx="168">
                  <c:v>45510</c:v>
                </c:pt>
                <c:pt idx="169">
                  <c:v>45511</c:v>
                </c:pt>
                <c:pt idx="170">
                  <c:v>45512</c:v>
                </c:pt>
                <c:pt idx="171">
                  <c:v>45513</c:v>
                </c:pt>
                <c:pt idx="172">
                  <c:v>45516</c:v>
                </c:pt>
                <c:pt idx="173">
                  <c:v>45517</c:v>
                </c:pt>
                <c:pt idx="174">
                  <c:v>45518</c:v>
                </c:pt>
                <c:pt idx="175">
                  <c:v>45519</c:v>
                </c:pt>
                <c:pt idx="176">
                  <c:v>45520</c:v>
                </c:pt>
                <c:pt idx="177">
                  <c:v>45523</c:v>
                </c:pt>
                <c:pt idx="178">
                  <c:v>45524</c:v>
                </c:pt>
                <c:pt idx="179">
                  <c:v>45525</c:v>
                </c:pt>
                <c:pt idx="180">
                  <c:v>45526</c:v>
                </c:pt>
                <c:pt idx="181">
                  <c:v>45527</c:v>
                </c:pt>
                <c:pt idx="182">
                  <c:v>45530</c:v>
                </c:pt>
                <c:pt idx="183">
                  <c:v>45531</c:v>
                </c:pt>
                <c:pt idx="184">
                  <c:v>45532</c:v>
                </c:pt>
                <c:pt idx="185">
                  <c:v>45533</c:v>
                </c:pt>
                <c:pt idx="186">
                  <c:v>45534</c:v>
                </c:pt>
                <c:pt idx="187">
                  <c:v>45538</c:v>
                </c:pt>
                <c:pt idx="188">
                  <c:v>45539</c:v>
                </c:pt>
                <c:pt idx="189">
                  <c:v>45540</c:v>
                </c:pt>
                <c:pt idx="190">
                  <c:v>45541</c:v>
                </c:pt>
                <c:pt idx="191">
                  <c:v>45544</c:v>
                </c:pt>
                <c:pt idx="192">
                  <c:v>45545</c:v>
                </c:pt>
                <c:pt idx="193">
                  <c:v>45546</c:v>
                </c:pt>
                <c:pt idx="194">
                  <c:v>45547</c:v>
                </c:pt>
                <c:pt idx="195">
                  <c:v>45548</c:v>
                </c:pt>
                <c:pt idx="196">
                  <c:v>45551</c:v>
                </c:pt>
                <c:pt idx="197">
                  <c:v>45552</c:v>
                </c:pt>
                <c:pt idx="198">
                  <c:v>45553</c:v>
                </c:pt>
                <c:pt idx="199">
                  <c:v>45554</c:v>
                </c:pt>
                <c:pt idx="200">
                  <c:v>45555</c:v>
                </c:pt>
                <c:pt idx="201">
                  <c:v>45558</c:v>
                </c:pt>
                <c:pt idx="202">
                  <c:v>45559</c:v>
                </c:pt>
                <c:pt idx="203">
                  <c:v>45560</c:v>
                </c:pt>
                <c:pt idx="204">
                  <c:v>45561</c:v>
                </c:pt>
                <c:pt idx="205">
                  <c:v>45562</c:v>
                </c:pt>
                <c:pt idx="206">
                  <c:v>45565</c:v>
                </c:pt>
                <c:pt idx="207">
                  <c:v>45566</c:v>
                </c:pt>
                <c:pt idx="208">
                  <c:v>45567</c:v>
                </c:pt>
                <c:pt idx="209">
                  <c:v>45568</c:v>
                </c:pt>
                <c:pt idx="210">
                  <c:v>45569</c:v>
                </c:pt>
                <c:pt idx="211">
                  <c:v>45572</c:v>
                </c:pt>
                <c:pt idx="212">
                  <c:v>45573</c:v>
                </c:pt>
                <c:pt idx="213">
                  <c:v>45574</c:v>
                </c:pt>
                <c:pt idx="214">
                  <c:v>45575</c:v>
                </c:pt>
                <c:pt idx="215">
                  <c:v>45576</c:v>
                </c:pt>
                <c:pt idx="216">
                  <c:v>45579</c:v>
                </c:pt>
                <c:pt idx="217">
                  <c:v>45580</c:v>
                </c:pt>
                <c:pt idx="218">
                  <c:v>45581</c:v>
                </c:pt>
                <c:pt idx="219">
                  <c:v>45582</c:v>
                </c:pt>
                <c:pt idx="220">
                  <c:v>45583</c:v>
                </c:pt>
                <c:pt idx="221">
                  <c:v>45586</c:v>
                </c:pt>
                <c:pt idx="222">
                  <c:v>45587</c:v>
                </c:pt>
                <c:pt idx="223">
                  <c:v>45588</c:v>
                </c:pt>
                <c:pt idx="224">
                  <c:v>45589</c:v>
                </c:pt>
                <c:pt idx="225">
                  <c:v>45590</c:v>
                </c:pt>
                <c:pt idx="226">
                  <c:v>45593</c:v>
                </c:pt>
                <c:pt idx="227">
                  <c:v>45594</c:v>
                </c:pt>
                <c:pt idx="228">
                  <c:v>45595</c:v>
                </c:pt>
                <c:pt idx="229">
                  <c:v>45596</c:v>
                </c:pt>
                <c:pt idx="230">
                  <c:v>45597</c:v>
                </c:pt>
                <c:pt idx="231">
                  <c:v>45600</c:v>
                </c:pt>
                <c:pt idx="232">
                  <c:v>45601</c:v>
                </c:pt>
                <c:pt idx="233">
                  <c:v>45602</c:v>
                </c:pt>
                <c:pt idx="234">
                  <c:v>45603</c:v>
                </c:pt>
                <c:pt idx="235">
                  <c:v>45604</c:v>
                </c:pt>
                <c:pt idx="236">
                  <c:v>45607</c:v>
                </c:pt>
                <c:pt idx="237">
                  <c:v>45608</c:v>
                </c:pt>
                <c:pt idx="238">
                  <c:v>45609</c:v>
                </c:pt>
                <c:pt idx="239">
                  <c:v>45610</c:v>
                </c:pt>
                <c:pt idx="240">
                  <c:v>45611</c:v>
                </c:pt>
                <c:pt idx="241">
                  <c:v>45614</c:v>
                </c:pt>
                <c:pt idx="242">
                  <c:v>45615</c:v>
                </c:pt>
                <c:pt idx="243">
                  <c:v>45616</c:v>
                </c:pt>
                <c:pt idx="244">
                  <c:v>45617</c:v>
                </c:pt>
                <c:pt idx="245">
                  <c:v>45618</c:v>
                </c:pt>
                <c:pt idx="246">
                  <c:v>45621</c:v>
                </c:pt>
                <c:pt idx="247">
                  <c:v>45622</c:v>
                </c:pt>
                <c:pt idx="248">
                  <c:v>45623</c:v>
                </c:pt>
                <c:pt idx="249">
                  <c:v>45625</c:v>
                </c:pt>
                <c:pt idx="250">
                  <c:v>45628</c:v>
                </c:pt>
                <c:pt idx="251">
                  <c:v>45629</c:v>
                </c:pt>
                <c:pt idx="252">
                  <c:v>45630</c:v>
                </c:pt>
              </c:numCache>
            </c:numRef>
          </c:cat>
          <c:val>
            <c:numRef>
              <c:f>'Business Overview'!$C$2:$C$254</c:f>
              <c:numCache>
                <c:formatCode>#,##0</c:formatCode>
                <c:ptCount val="253"/>
                <c:pt idx="0">
                  <c:v>2000397</c:v>
                </c:pt>
                <c:pt idx="1">
                  <c:v>981706</c:v>
                </c:pt>
                <c:pt idx="2">
                  <c:v>1079872</c:v>
                </c:pt>
                <c:pt idx="3">
                  <c:v>900129</c:v>
                </c:pt>
                <c:pt idx="4">
                  <c:v>1552543</c:v>
                </c:pt>
                <c:pt idx="5">
                  <c:v>1484847</c:v>
                </c:pt>
                <c:pt idx="6">
                  <c:v>1373185</c:v>
                </c:pt>
                <c:pt idx="7">
                  <c:v>1417354</c:v>
                </c:pt>
                <c:pt idx="8">
                  <c:v>2409958</c:v>
                </c:pt>
                <c:pt idx="9">
                  <c:v>2794259</c:v>
                </c:pt>
                <c:pt idx="10">
                  <c:v>881835</c:v>
                </c:pt>
                <c:pt idx="11">
                  <c:v>1478277</c:v>
                </c:pt>
                <c:pt idx="12">
                  <c:v>1019759</c:v>
                </c:pt>
                <c:pt idx="13">
                  <c:v>737157</c:v>
                </c:pt>
                <c:pt idx="14">
                  <c:v>569537</c:v>
                </c:pt>
                <c:pt idx="15">
                  <c:v>509412</c:v>
                </c:pt>
                <c:pt idx="16">
                  <c:v>517139</c:v>
                </c:pt>
                <c:pt idx="17">
                  <c:v>542305</c:v>
                </c:pt>
                <c:pt idx="18">
                  <c:v>629373</c:v>
                </c:pt>
                <c:pt idx="19">
                  <c:v>1065836</c:v>
                </c:pt>
                <c:pt idx="20">
                  <c:v>1158676</c:v>
                </c:pt>
                <c:pt idx="21">
                  <c:v>832900</c:v>
                </c:pt>
                <c:pt idx="22">
                  <c:v>822735</c:v>
                </c:pt>
                <c:pt idx="23">
                  <c:v>834735</c:v>
                </c:pt>
                <c:pt idx="24">
                  <c:v>764356</c:v>
                </c:pt>
                <c:pt idx="25">
                  <c:v>890907</c:v>
                </c:pt>
                <c:pt idx="26">
                  <c:v>869788</c:v>
                </c:pt>
                <c:pt idx="27">
                  <c:v>899922</c:v>
                </c:pt>
                <c:pt idx="28">
                  <c:v>841567</c:v>
                </c:pt>
                <c:pt idx="29">
                  <c:v>737380</c:v>
                </c:pt>
                <c:pt idx="30">
                  <c:v>1316673</c:v>
                </c:pt>
                <c:pt idx="31">
                  <c:v>1212203</c:v>
                </c:pt>
                <c:pt idx="32">
                  <c:v>1768975</c:v>
                </c:pt>
                <c:pt idx="33">
                  <c:v>1992005</c:v>
                </c:pt>
                <c:pt idx="34">
                  <c:v>1435665</c:v>
                </c:pt>
                <c:pt idx="35">
                  <c:v>1438826</c:v>
                </c:pt>
                <c:pt idx="36">
                  <c:v>929871</c:v>
                </c:pt>
                <c:pt idx="37">
                  <c:v>1742821</c:v>
                </c:pt>
                <c:pt idx="38">
                  <c:v>2483214</c:v>
                </c:pt>
                <c:pt idx="39">
                  <c:v>2555880</c:v>
                </c:pt>
                <c:pt idx="40">
                  <c:v>1739760</c:v>
                </c:pt>
                <c:pt idx="41">
                  <c:v>1280094</c:v>
                </c:pt>
                <c:pt idx="42">
                  <c:v>861939</c:v>
                </c:pt>
                <c:pt idx="43">
                  <c:v>1261321</c:v>
                </c:pt>
                <c:pt idx="44">
                  <c:v>890834</c:v>
                </c:pt>
                <c:pt idx="45">
                  <c:v>899476</c:v>
                </c:pt>
                <c:pt idx="46">
                  <c:v>770443</c:v>
                </c:pt>
                <c:pt idx="47">
                  <c:v>1367663</c:v>
                </c:pt>
                <c:pt idx="48">
                  <c:v>996792</c:v>
                </c:pt>
                <c:pt idx="49">
                  <c:v>936145</c:v>
                </c:pt>
                <c:pt idx="50">
                  <c:v>839673</c:v>
                </c:pt>
                <c:pt idx="51">
                  <c:v>869056</c:v>
                </c:pt>
                <c:pt idx="52">
                  <c:v>774903</c:v>
                </c:pt>
                <c:pt idx="53">
                  <c:v>572969</c:v>
                </c:pt>
                <c:pt idx="54">
                  <c:v>1618066</c:v>
                </c:pt>
                <c:pt idx="55">
                  <c:v>787179</c:v>
                </c:pt>
                <c:pt idx="56">
                  <c:v>858250</c:v>
                </c:pt>
                <c:pt idx="57">
                  <c:v>620056</c:v>
                </c:pt>
                <c:pt idx="58">
                  <c:v>738663</c:v>
                </c:pt>
                <c:pt idx="59">
                  <c:v>1479178</c:v>
                </c:pt>
                <c:pt idx="60">
                  <c:v>1211957</c:v>
                </c:pt>
                <c:pt idx="61">
                  <c:v>750583</c:v>
                </c:pt>
                <c:pt idx="62">
                  <c:v>987356</c:v>
                </c:pt>
                <c:pt idx="63">
                  <c:v>1914034</c:v>
                </c:pt>
                <c:pt idx="64">
                  <c:v>966801</c:v>
                </c:pt>
                <c:pt idx="65">
                  <c:v>708713</c:v>
                </c:pt>
                <c:pt idx="66">
                  <c:v>1043905</c:v>
                </c:pt>
                <c:pt idx="67">
                  <c:v>1048725</c:v>
                </c:pt>
                <c:pt idx="68">
                  <c:v>969742</c:v>
                </c:pt>
                <c:pt idx="69">
                  <c:v>1058172</c:v>
                </c:pt>
                <c:pt idx="70">
                  <c:v>1230985</c:v>
                </c:pt>
                <c:pt idx="71">
                  <c:v>829493</c:v>
                </c:pt>
                <c:pt idx="72">
                  <c:v>916813</c:v>
                </c:pt>
                <c:pt idx="73">
                  <c:v>828226</c:v>
                </c:pt>
                <c:pt idx="74">
                  <c:v>1041201</c:v>
                </c:pt>
                <c:pt idx="75">
                  <c:v>710107</c:v>
                </c:pt>
                <c:pt idx="76">
                  <c:v>755710</c:v>
                </c:pt>
                <c:pt idx="77">
                  <c:v>891333</c:v>
                </c:pt>
                <c:pt idx="78">
                  <c:v>1031976</c:v>
                </c:pt>
                <c:pt idx="79">
                  <c:v>812722</c:v>
                </c:pt>
                <c:pt idx="80">
                  <c:v>850509</c:v>
                </c:pt>
                <c:pt idx="81">
                  <c:v>904583</c:v>
                </c:pt>
                <c:pt idx="82">
                  <c:v>791734</c:v>
                </c:pt>
                <c:pt idx="83">
                  <c:v>749510</c:v>
                </c:pt>
                <c:pt idx="84">
                  <c:v>604424</c:v>
                </c:pt>
                <c:pt idx="85">
                  <c:v>1063600</c:v>
                </c:pt>
                <c:pt idx="86">
                  <c:v>667214</c:v>
                </c:pt>
                <c:pt idx="87">
                  <c:v>735175</c:v>
                </c:pt>
                <c:pt idx="88">
                  <c:v>643375</c:v>
                </c:pt>
                <c:pt idx="89">
                  <c:v>994870</c:v>
                </c:pt>
                <c:pt idx="90">
                  <c:v>731891</c:v>
                </c:pt>
                <c:pt idx="91">
                  <c:v>1623133</c:v>
                </c:pt>
                <c:pt idx="92">
                  <c:v>1511041</c:v>
                </c:pt>
                <c:pt idx="93">
                  <c:v>2767460</c:v>
                </c:pt>
                <c:pt idx="94">
                  <c:v>1651998</c:v>
                </c:pt>
                <c:pt idx="95">
                  <c:v>1131398</c:v>
                </c:pt>
                <c:pt idx="96">
                  <c:v>1183445</c:v>
                </c:pt>
                <c:pt idx="97">
                  <c:v>835559</c:v>
                </c:pt>
                <c:pt idx="98">
                  <c:v>1584992</c:v>
                </c:pt>
                <c:pt idx="99">
                  <c:v>2257051</c:v>
                </c:pt>
                <c:pt idx="100">
                  <c:v>1162825</c:v>
                </c:pt>
                <c:pt idx="101">
                  <c:v>955770</c:v>
                </c:pt>
                <c:pt idx="102">
                  <c:v>812452</c:v>
                </c:pt>
                <c:pt idx="103">
                  <c:v>868730</c:v>
                </c:pt>
                <c:pt idx="104">
                  <c:v>1044934</c:v>
                </c:pt>
                <c:pt idx="105">
                  <c:v>751196</c:v>
                </c:pt>
                <c:pt idx="106">
                  <c:v>1178503</c:v>
                </c:pt>
                <c:pt idx="107">
                  <c:v>1026963</c:v>
                </c:pt>
                <c:pt idx="108">
                  <c:v>1147825</c:v>
                </c:pt>
                <c:pt idx="109">
                  <c:v>1030864</c:v>
                </c:pt>
                <c:pt idx="110">
                  <c:v>1316541</c:v>
                </c:pt>
                <c:pt idx="111">
                  <c:v>976311</c:v>
                </c:pt>
                <c:pt idx="112">
                  <c:v>778214</c:v>
                </c:pt>
                <c:pt idx="113">
                  <c:v>694447</c:v>
                </c:pt>
                <c:pt idx="114">
                  <c:v>739182</c:v>
                </c:pt>
                <c:pt idx="115">
                  <c:v>725936</c:v>
                </c:pt>
                <c:pt idx="116">
                  <c:v>838616</c:v>
                </c:pt>
                <c:pt idx="117">
                  <c:v>678327</c:v>
                </c:pt>
                <c:pt idx="118">
                  <c:v>900700</c:v>
                </c:pt>
                <c:pt idx="119">
                  <c:v>814302</c:v>
                </c:pt>
                <c:pt idx="120">
                  <c:v>852450</c:v>
                </c:pt>
                <c:pt idx="121">
                  <c:v>1786570</c:v>
                </c:pt>
                <c:pt idx="122">
                  <c:v>1585500</c:v>
                </c:pt>
                <c:pt idx="123">
                  <c:v>2049269</c:v>
                </c:pt>
                <c:pt idx="124">
                  <c:v>1109041</c:v>
                </c:pt>
                <c:pt idx="125">
                  <c:v>728959</c:v>
                </c:pt>
                <c:pt idx="126">
                  <c:v>647384</c:v>
                </c:pt>
                <c:pt idx="127">
                  <c:v>927718</c:v>
                </c:pt>
                <c:pt idx="128">
                  <c:v>908281</c:v>
                </c:pt>
                <c:pt idx="129">
                  <c:v>1176548</c:v>
                </c:pt>
                <c:pt idx="130">
                  <c:v>783361</c:v>
                </c:pt>
                <c:pt idx="131">
                  <c:v>794720</c:v>
                </c:pt>
                <c:pt idx="132">
                  <c:v>654240</c:v>
                </c:pt>
                <c:pt idx="133">
                  <c:v>747441</c:v>
                </c:pt>
                <c:pt idx="134">
                  <c:v>931098</c:v>
                </c:pt>
                <c:pt idx="135">
                  <c:v>737589</c:v>
                </c:pt>
                <c:pt idx="136">
                  <c:v>1007911</c:v>
                </c:pt>
                <c:pt idx="137">
                  <c:v>2061389</c:v>
                </c:pt>
                <c:pt idx="138">
                  <c:v>845509</c:v>
                </c:pt>
                <c:pt idx="139">
                  <c:v>788284</c:v>
                </c:pt>
                <c:pt idx="140">
                  <c:v>837494</c:v>
                </c:pt>
                <c:pt idx="141">
                  <c:v>913990</c:v>
                </c:pt>
                <c:pt idx="142">
                  <c:v>4016852</c:v>
                </c:pt>
                <c:pt idx="143">
                  <c:v>2399989</c:v>
                </c:pt>
                <c:pt idx="144">
                  <c:v>1588908</c:v>
                </c:pt>
                <c:pt idx="145">
                  <c:v>945051</c:v>
                </c:pt>
                <c:pt idx="146">
                  <c:v>942727</c:v>
                </c:pt>
                <c:pt idx="147">
                  <c:v>1378092</c:v>
                </c:pt>
                <c:pt idx="148">
                  <c:v>1202958</c:v>
                </c:pt>
                <c:pt idx="149">
                  <c:v>1433185</c:v>
                </c:pt>
                <c:pt idx="150">
                  <c:v>1674687</c:v>
                </c:pt>
                <c:pt idx="151">
                  <c:v>1237281</c:v>
                </c:pt>
                <c:pt idx="152">
                  <c:v>1693552</c:v>
                </c:pt>
                <c:pt idx="153">
                  <c:v>1853116</c:v>
                </c:pt>
                <c:pt idx="154">
                  <c:v>1976733</c:v>
                </c:pt>
                <c:pt idx="155">
                  <c:v>1544962</c:v>
                </c:pt>
                <c:pt idx="156">
                  <c:v>1239846</c:v>
                </c:pt>
                <c:pt idx="157">
                  <c:v>1571687</c:v>
                </c:pt>
                <c:pt idx="158">
                  <c:v>2767226</c:v>
                </c:pt>
                <c:pt idx="159">
                  <c:v>1974293</c:v>
                </c:pt>
                <c:pt idx="160">
                  <c:v>2152124</c:v>
                </c:pt>
                <c:pt idx="161">
                  <c:v>1215941</c:v>
                </c:pt>
                <c:pt idx="162">
                  <c:v>1196733</c:v>
                </c:pt>
                <c:pt idx="163">
                  <c:v>1054020</c:v>
                </c:pt>
                <c:pt idx="164">
                  <c:v>1243379</c:v>
                </c:pt>
                <c:pt idx="165">
                  <c:v>1385289</c:v>
                </c:pt>
                <c:pt idx="166">
                  <c:v>1604536</c:v>
                </c:pt>
                <c:pt idx="167">
                  <c:v>1418600</c:v>
                </c:pt>
                <c:pt idx="168">
                  <c:v>1205495</c:v>
                </c:pt>
                <c:pt idx="169">
                  <c:v>824082</c:v>
                </c:pt>
                <c:pt idx="170">
                  <c:v>811503</c:v>
                </c:pt>
                <c:pt idx="171">
                  <c:v>624240</c:v>
                </c:pt>
                <c:pt idx="172">
                  <c:v>808065</c:v>
                </c:pt>
                <c:pt idx="173">
                  <c:v>884552</c:v>
                </c:pt>
                <c:pt idx="174">
                  <c:v>1023115</c:v>
                </c:pt>
                <c:pt idx="175">
                  <c:v>773146</c:v>
                </c:pt>
                <c:pt idx="176">
                  <c:v>734590</c:v>
                </c:pt>
                <c:pt idx="177">
                  <c:v>515451</c:v>
                </c:pt>
                <c:pt idx="178">
                  <c:v>688754</c:v>
                </c:pt>
                <c:pt idx="179">
                  <c:v>721932</c:v>
                </c:pt>
                <c:pt idx="180">
                  <c:v>979207</c:v>
                </c:pt>
                <c:pt idx="181">
                  <c:v>795383</c:v>
                </c:pt>
                <c:pt idx="182">
                  <c:v>929492</c:v>
                </c:pt>
                <c:pt idx="183">
                  <c:v>762230</c:v>
                </c:pt>
                <c:pt idx="184">
                  <c:v>591975</c:v>
                </c:pt>
                <c:pt idx="185">
                  <c:v>914990</c:v>
                </c:pt>
                <c:pt idx="186">
                  <c:v>904652</c:v>
                </c:pt>
                <c:pt idx="187">
                  <c:v>930145</c:v>
                </c:pt>
                <c:pt idx="188">
                  <c:v>899054</c:v>
                </c:pt>
                <c:pt idx="189">
                  <c:v>903558</c:v>
                </c:pt>
                <c:pt idx="190">
                  <c:v>2248803</c:v>
                </c:pt>
                <c:pt idx="191">
                  <c:v>1522618</c:v>
                </c:pt>
                <c:pt idx="192">
                  <c:v>912010</c:v>
                </c:pt>
                <c:pt idx="193">
                  <c:v>1823903</c:v>
                </c:pt>
                <c:pt idx="194">
                  <c:v>1191748</c:v>
                </c:pt>
                <c:pt idx="195">
                  <c:v>876337</c:v>
                </c:pt>
                <c:pt idx="196">
                  <c:v>922870</c:v>
                </c:pt>
                <c:pt idx="197">
                  <c:v>1394610</c:v>
                </c:pt>
                <c:pt idx="198">
                  <c:v>936097</c:v>
                </c:pt>
                <c:pt idx="199">
                  <c:v>938095</c:v>
                </c:pt>
                <c:pt idx="200">
                  <c:v>3447744</c:v>
                </c:pt>
                <c:pt idx="201">
                  <c:v>957870</c:v>
                </c:pt>
                <c:pt idx="202">
                  <c:v>1000520</c:v>
                </c:pt>
                <c:pt idx="203">
                  <c:v>824625</c:v>
                </c:pt>
                <c:pt idx="204">
                  <c:v>857776</c:v>
                </c:pt>
                <c:pt idx="205">
                  <c:v>823099</c:v>
                </c:pt>
                <c:pt idx="206">
                  <c:v>910759</c:v>
                </c:pt>
                <c:pt idx="207">
                  <c:v>852064</c:v>
                </c:pt>
                <c:pt idx="208">
                  <c:v>999642</c:v>
                </c:pt>
                <c:pt idx="209">
                  <c:v>932553</c:v>
                </c:pt>
                <c:pt idx="210">
                  <c:v>787871</c:v>
                </c:pt>
                <c:pt idx="211">
                  <c:v>1641741</c:v>
                </c:pt>
                <c:pt idx="212">
                  <c:v>1893747</c:v>
                </c:pt>
                <c:pt idx="213">
                  <c:v>1435327</c:v>
                </c:pt>
                <c:pt idx="214">
                  <c:v>956863</c:v>
                </c:pt>
                <c:pt idx="215">
                  <c:v>754972</c:v>
                </c:pt>
                <c:pt idx="216">
                  <c:v>865382</c:v>
                </c:pt>
                <c:pt idx="217">
                  <c:v>1602874</c:v>
                </c:pt>
                <c:pt idx="218">
                  <c:v>1769032</c:v>
                </c:pt>
                <c:pt idx="219">
                  <c:v>1109839</c:v>
                </c:pt>
                <c:pt idx="220">
                  <c:v>1093996</c:v>
                </c:pt>
                <c:pt idx="221">
                  <c:v>962036</c:v>
                </c:pt>
                <c:pt idx="222">
                  <c:v>976741</c:v>
                </c:pt>
                <c:pt idx="223">
                  <c:v>905461</c:v>
                </c:pt>
                <c:pt idx="224">
                  <c:v>2224324</c:v>
                </c:pt>
                <c:pt idx="225">
                  <c:v>4263823</c:v>
                </c:pt>
                <c:pt idx="226">
                  <c:v>1969859</c:v>
                </c:pt>
                <c:pt idx="227">
                  <c:v>1640148</c:v>
                </c:pt>
                <c:pt idx="228">
                  <c:v>1266664</c:v>
                </c:pt>
                <c:pt idx="229">
                  <c:v>1188214</c:v>
                </c:pt>
                <c:pt idx="230">
                  <c:v>1317726</c:v>
                </c:pt>
                <c:pt idx="231">
                  <c:v>1547717</c:v>
                </c:pt>
                <c:pt idx="232">
                  <c:v>1000058</c:v>
                </c:pt>
                <c:pt idx="233">
                  <c:v>3443852</c:v>
                </c:pt>
                <c:pt idx="234">
                  <c:v>1670895</c:v>
                </c:pt>
                <c:pt idx="235">
                  <c:v>1252655</c:v>
                </c:pt>
                <c:pt idx="236">
                  <c:v>909712</c:v>
                </c:pt>
                <c:pt idx="237">
                  <c:v>1416177</c:v>
                </c:pt>
                <c:pt idx="238">
                  <c:v>1433131</c:v>
                </c:pt>
                <c:pt idx="239">
                  <c:v>1835708</c:v>
                </c:pt>
                <c:pt idx="240">
                  <c:v>1863478</c:v>
                </c:pt>
                <c:pt idx="241">
                  <c:v>1496254</c:v>
                </c:pt>
                <c:pt idx="242">
                  <c:v>1173179</c:v>
                </c:pt>
                <c:pt idx="243">
                  <c:v>1510462</c:v>
                </c:pt>
                <c:pt idx="244">
                  <c:v>2322055</c:v>
                </c:pt>
                <c:pt idx="245">
                  <c:v>2133442</c:v>
                </c:pt>
                <c:pt idx="246">
                  <c:v>2688415</c:v>
                </c:pt>
                <c:pt idx="247">
                  <c:v>1056527</c:v>
                </c:pt>
                <c:pt idx="248">
                  <c:v>757109</c:v>
                </c:pt>
                <c:pt idx="249">
                  <c:v>626795</c:v>
                </c:pt>
                <c:pt idx="250">
                  <c:v>1189110</c:v>
                </c:pt>
                <c:pt idx="251">
                  <c:v>1067316</c:v>
                </c:pt>
                <c:pt idx="252">
                  <c:v>1781070</c:v>
                </c:pt>
              </c:numCache>
            </c:numRef>
          </c:val>
          <c:extLst>
            <c:ext xmlns:c16="http://schemas.microsoft.com/office/drawing/2014/chart" uri="{C3380CC4-5D6E-409C-BE32-E72D297353CC}">
              <c16:uniqueId val="{00000000-B564-B04B-8949-34FFED99AD0C}"/>
            </c:ext>
          </c:extLst>
        </c:ser>
        <c:dLbls>
          <c:showLegendKey val="0"/>
          <c:showVal val="0"/>
          <c:showCatName val="0"/>
          <c:showSerName val="0"/>
          <c:showPercent val="0"/>
          <c:showBubbleSize val="0"/>
        </c:dLbls>
        <c:axId val="1436509888"/>
        <c:axId val="1436507312"/>
      </c:areaChart>
      <c:lineChart>
        <c:grouping val="standard"/>
        <c:varyColors val="0"/>
        <c:ser>
          <c:idx val="0"/>
          <c:order val="0"/>
          <c:tx>
            <c:strRef>
              <c:f>'Business Overview'!$B$1</c:f>
              <c:strCache>
                <c:ptCount val="1"/>
                <c:pt idx="0">
                  <c:v>Adj Close</c:v>
                </c:pt>
              </c:strCache>
            </c:strRef>
          </c:tx>
          <c:spPr>
            <a:ln w="28575" cap="rnd">
              <a:solidFill>
                <a:schemeClr val="tx1"/>
              </a:solidFill>
              <a:round/>
            </a:ln>
            <a:effectLst>
              <a:outerShdw blurRad="50800" dist="38100" dir="2700000" algn="tl" rotWithShape="0">
                <a:schemeClr val="tx1">
                  <a:alpha val="40000"/>
                </a:schemeClr>
              </a:outerShdw>
            </a:effectLst>
          </c:spPr>
          <c:marker>
            <c:symbol val="none"/>
          </c:marker>
          <c:cat>
            <c:numRef>
              <c:f>'Business Overview'!$A$2:$A$254</c:f>
              <c:numCache>
                <c:formatCode>[$-409]mmm/dd/yyyy;@</c:formatCode>
                <c:ptCount val="253"/>
                <c:pt idx="0">
                  <c:v>45264</c:v>
                </c:pt>
                <c:pt idx="1">
                  <c:v>45265</c:v>
                </c:pt>
                <c:pt idx="2">
                  <c:v>45266</c:v>
                </c:pt>
                <c:pt idx="3">
                  <c:v>45267</c:v>
                </c:pt>
                <c:pt idx="4">
                  <c:v>45268</c:v>
                </c:pt>
                <c:pt idx="5">
                  <c:v>45271</c:v>
                </c:pt>
                <c:pt idx="6">
                  <c:v>45272</c:v>
                </c:pt>
                <c:pt idx="7">
                  <c:v>45273</c:v>
                </c:pt>
                <c:pt idx="8">
                  <c:v>45274</c:v>
                </c:pt>
                <c:pt idx="9">
                  <c:v>45275</c:v>
                </c:pt>
                <c:pt idx="10">
                  <c:v>45278</c:v>
                </c:pt>
                <c:pt idx="11">
                  <c:v>45279</c:v>
                </c:pt>
                <c:pt idx="12">
                  <c:v>45280</c:v>
                </c:pt>
                <c:pt idx="13">
                  <c:v>45281</c:v>
                </c:pt>
                <c:pt idx="14">
                  <c:v>45282</c:v>
                </c:pt>
                <c:pt idx="15">
                  <c:v>45286</c:v>
                </c:pt>
                <c:pt idx="16">
                  <c:v>45287</c:v>
                </c:pt>
                <c:pt idx="17">
                  <c:v>45288</c:v>
                </c:pt>
                <c:pt idx="18">
                  <c:v>45289</c:v>
                </c:pt>
                <c:pt idx="19">
                  <c:v>45293</c:v>
                </c:pt>
                <c:pt idx="20">
                  <c:v>45294</c:v>
                </c:pt>
                <c:pt idx="21">
                  <c:v>45295</c:v>
                </c:pt>
                <c:pt idx="22">
                  <c:v>45296</c:v>
                </c:pt>
                <c:pt idx="23">
                  <c:v>45299</c:v>
                </c:pt>
                <c:pt idx="24">
                  <c:v>45300</c:v>
                </c:pt>
                <c:pt idx="25">
                  <c:v>45301</c:v>
                </c:pt>
                <c:pt idx="26">
                  <c:v>45302</c:v>
                </c:pt>
                <c:pt idx="27">
                  <c:v>45303</c:v>
                </c:pt>
                <c:pt idx="28">
                  <c:v>45307</c:v>
                </c:pt>
                <c:pt idx="29">
                  <c:v>45308</c:v>
                </c:pt>
                <c:pt idx="30">
                  <c:v>45309</c:v>
                </c:pt>
                <c:pt idx="31">
                  <c:v>45310</c:v>
                </c:pt>
                <c:pt idx="32">
                  <c:v>45313</c:v>
                </c:pt>
                <c:pt idx="33">
                  <c:v>45314</c:v>
                </c:pt>
                <c:pt idx="34">
                  <c:v>45315</c:v>
                </c:pt>
                <c:pt idx="35">
                  <c:v>45316</c:v>
                </c:pt>
                <c:pt idx="36">
                  <c:v>45317</c:v>
                </c:pt>
                <c:pt idx="37">
                  <c:v>45320</c:v>
                </c:pt>
                <c:pt idx="38">
                  <c:v>45321</c:v>
                </c:pt>
                <c:pt idx="39">
                  <c:v>45322</c:v>
                </c:pt>
                <c:pt idx="40">
                  <c:v>45323</c:v>
                </c:pt>
                <c:pt idx="41">
                  <c:v>45324</c:v>
                </c:pt>
                <c:pt idx="42">
                  <c:v>45327</c:v>
                </c:pt>
                <c:pt idx="43">
                  <c:v>45328</c:v>
                </c:pt>
                <c:pt idx="44">
                  <c:v>45329</c:v>
                </c:pt>
                <c:pt idx="45">
                  <c:v>45330</c:v>
                </c:pt>
                <c:pt idx="46">
                  <c:v>45331</c:v>
                </c:pt>
                <c:pt idx="47">
                  <c:v>45334</c:v>
                </c:pt>
                <c:pt idx="48">
                  <c:v>45335</c:v>
                </c:pt>
                <c:pt idx="49">
                  <c:v>45336</c:v>
                </c:pt>
                <c:pt idx="50">
                  <c:v>45337</c:v>
                </c:pt>
                <c:pt idx="51">
                  <c:v>45338</c:v>
                </c:pt>
                <c:pt idx="52">
                  <c:v>45342</c:v>
                </c:pt>
                <c:pt idx="53">
                  <c:v>45343</c:v>
                </c:pt>
                <c:pt idx="54">
                  <c:v>45344</c:v>
                </c:pt>
                <c:pt idx="55">
                  <c:v>45345</c:v>
                </c:pt>
                <c:pt idx="56">
                  <c:v>45348</c:v>
                </c:pt>
                <c:pt idx="57">
                  <c:v>45349</c:v>
                </c:pt>
                <c:pt idx="58">
                  <c:v>45350</c:v>
                </c:pt>
                <c:pt idx="59">
                  <c:v>45351</c:v>
                </c:pt>
                <c:pt idx="60">
                  <c:v>45352</c:v>
                </c:pt>
                <c:pt idx="61">
                  <c:v>45355</c:v>
                </c:pt>
                <c:pt idx="62">
                  <c:v>45356</c:v>
                </c:pt>
                <c:pt idx="63">
                  <c:v>45357</c:v>
                </c:pt>
                <c:pt idx="64">
                  <c:v>45358</c:v>
                </c:pt>
                <c:pt idx="65">
                  <c:v>45359</c:v>
                </c:pt>
                <c:pt idx="66">
                  <c:v>45362</c:v>
                </c:pt>
                <c:pt idx="67">
                  <c:v>45363</c:v>
                </c:pt>
                <c:pt idx="68">
                  <c:v>45364</c:v>
                </c:pt>
                <c:pt idx="69">
                  <c:v>45365</c:v>
                </c:pt>
                <c:pt idx="70">
                  <c:v>45366</c:v>
                </c:pt>
                <c:pt idx="71">
                  <c:v>45369</c:v>
                </c:pt>
                <c:pt idx="72">
                  <c:v>45370</c:v>
                </c:pt>
                <c:pt idx="73">
                  <c:v>45371</c:v>
                </c:pt>
                <c:pt idx="74">
                  <c:v>45372</c:v>
                </c:pt>
                <c:pt idx="75">
                  <c:v>45373</c:v>
                </c:pt>
                <c:pt idx="76">
                  <c:v>45376</c:v>
                </c:pt>
                <c:pt idx="77">
                  <c:v>45377</c:v>
                </c:pt>
                <c:pt idx="78">
                  <c:v>45378</c:v>
                </c:pt>
                <c:pt idx="79">
                  <c:v>45379</c:v>
                </c:pt>
                <c:pt idx="80">
                  <c:v>45383</c:v>
                </c:pt>
                <c:pt idx="81">
                  <c:v>45384</c:v>
                </c:pt>
                <c:pt idx="82">
                  <c:v>45385</c:v>
                </c:pt>
                <c:pt idx="83">
                  <c:v>45386</c:v>
                </c:pt>
                <c:pt idx="84">
                  <c:v>45387</c:v>
                </c:pt>
                <c:pt idx="85">
                  <c:v>45390</c:v>
                </c:pt>
                <c:pt idx="86">
                  <c:v>45391</c:v>
                </c:pt>
                <c:pt idx="87">
                  <c:v>45392</c:v>
                </c:pt>
                <c:pt idx="88">
                  <c:v>45393</c:v>
                </c:pt>
                <c:pt idx="89">
                  <c:v>45394</c:v>
                </c:pt>
                <c:pt idx="90">
                  <c:v>45397</c:v>
                </c:pt>
                <c:pt idx="91">
                  <c:v>45398</c:v>
                </c:pt>
                <c:pt idx="92">
                  <c:v>45399</c:v>
                </c:pt>
                <c:pt idx="93">
                  <c:v>45400</c:v>
                </c:pt>
                <c:pt idx="94">
                  <c:v>45401</c:v>
                </c:pt>
                <c:pt idx="95">
                  <c:v>45404</c:v>
                </c:pt>
                <c:pt idx="96">
                  <c:v>45405</c:v>
                </c:pt>
                <c:pt idx="97">
                  <c:v>45406</c:v>
                </c:pt>
                <c:pt idx="98">
                  <c:v>45407</c:v>
                </c:pt>
                <c:pt idx="99">
                  <c:v>45408</c:v>
                </c:pt>
                <c:pt idx="100">
                  <c:v>45411</c:v>
                </c:pt>
                <c:pt idx="101">
                  <c:v>45412</c:v>
                </c:pt>
                <c:pt idx="102">
                  <c:v>45413</c:v>
                </c:pt>
                <c:pt idx="103">
                  <c:v>45414</c:v>
                </c:pt>
                <c:pt idx="104">
                  <c:v>45415</c:v>
                </c:pt>
                <c:pt idx="105">
                  <c:v>45418</c:v>
                </c:pt>
                <c:pt idx="106">
                  <c:v>45419</c:v>
                </c:pt>
                <c:pt idx="107">
                  <c:v>45420</c:v>
                </c:pt>
                <c:pt idx="108">
                  <c:v>45421</c:v>
                </c:pt>
                <c:pt idx="109">
                  <c:v>45422</c:v>
                </c:pt>
                <c:pt idx="110">
                  <c:v>45425</c:v>
                </c:pt>
                <c:pt idx="111">
                  <c:v>45426</c:v>
                </c:pt>
                <c:pt idx="112">
                  <c:v>45427</c:v>
                </c:pt>
                <c:pt idx="113">
                  <c:v>45428</c:v>
                </c:pt>
                <c:pt idx="114">
                  <c:v>45429</c:v>
                </c:pt>
                <c:pt idx="115">
                  <c:v>45432</c:v>
                </c:pt>
                <c:pt idx="116">
                  <c:v>45433</c:v>
                </c:pt>
                <c:pt idx="117">
                  <c:v>45434</c:v>
                </c:pt>
                <c:pt idx="118">
                  <c:v>45435</c:v>
                </c:pt>
                <c:pt idx="119">
                  <c:v>45436</c:v>
                </c:pt>
                <c:pt idx="120">
                  <c:v>45440</c:v>
                </c:pt>
                <c:pt idx="121">
                  <c:v>45441</c:v>
                </c:pt>
                <c:pt idx="122">
                  <c:v>45442</c:v>
                </c:pt>
                <c:pt idx="123">
                  <c:v>45443</c:v>
                </c:pt>
                <c:pt idx="124">
                  <c:v>45446</c:v>
                </c:pt>
                <c:pt idx="125">
                  <c:v>45447</c:v>
                </c:pt>
                <c:pt idx="126">
                  <c:v>45448</c:v>
                </c:pt>
                <c:pt idx="127">
                  <c:v>45449</c:v>
                </c:pt>
                <c:pt idx="128">
                  <c:v>45450</c:v>
                </c:pt>
                <c:pt idx="129">
                  <c:v>45453</c:v>
                </c:pt>
                <c:pt idx="130">
                  <c:v>45454</c:v>
                </c:pt>
                <c:pt idx="131">
                  <c:v>45455</c:v>
                </c:pt>
                <c:pt idx="132">
                  <c:v>45456</c:v>
                </c:pt>
                <c:pt idx="133">
                  <c:v>45457</c:v>
                </c:pt>
                <c:pt idx="134">
                  <c:v>45460</c:v>
                </c:pt>
                <c:pt idx="135">
                  <c:v>45461</c:v>
                </c:pt>
                <c:pt idx="136">
                  <c:v>45463</c:v>
                </c:pt>
                <c:pt idx="137">
                  <c:v>45464</c:v>
                </c:pt>
                <c:pt idx="138">
                  <c:v>45467</c:v>
                </c:pt>
                <c:pt idx="139">
                  <c:v>45468</c:v>
                </c:pt>
                <c:pt idx="140">
                  <c:v>45469</c:v>
                </c:pt>
                <c:pt idx="141">
                  <c:v>45470</c:v>
                </c:pt>
                <c:pt idx="142">
                  <c:v>45471</c:v>
                </c:pt>
                <c:pt idx="143">
                  <c:v>45474</c:v>
                </c:pt>
                <c:pt idx="144">
                  <c:v>45475</c:v>
                </c:pt>
                <c:pt idx="145">
                  <c:v>45476</c:v>
                </c:pt>
                <c:pt idx="146">
                  <c:v>45478</c:v>
                </c:pt>
                <c:pt idx="147">
                  <c:v>45481</c:v>
                </c:pt>
                <c:pt idx="148">
                  <c:v>45482</c:v>
                </c:pt>
                <c:pt idx="149">
                  <c:v>45483</c:v>
                </c:pt>
                <c:pt idx="150">
                  <c:v>45484</c:v>
                </c:pt>
                <c:pt idx="151">
                  <c:v>45485</c:v>
                </c:pt>
                <c:pt idx="152">
                  <c:v>45488</c:v>
                </c:pt>
                <c:pt idx="153">
                  <c:v>45489</c:v>
                </c:pt>
                <c:pt idx="154">
                  <c:v>45490</c:v>
                </c:pt>
                <c:pt idx="155">
                  <c:v>45491</c:v>
                </c:pt>
                <c:pt idx="156">
                  <c:v>45492</c:v>
                </c:pt>
                <c:pt idx="157">
                  <c:v>45495</c:v>
                </c:pt>
                <c:pt idx="158">
                  <c:v>45496</c:v>
                </c:pt>
                <c:pt idx="159">
                  <c:v>45497</c:v>
                </c:pt>
                <c:pt idx="160">
                  <c:v>45498</c:v>
                </c:pt>
                <c:pt idx="161">
                  <c:v>45499</c:v>
                </c:pt>
                <c:pt idx="162">
                  <c:v>45502</c:v>
                </c:pt>
                <c:pt idx="163">
                  <c:v>45503</c:v>
                </c:pt>
                <c:pt idx="164">
                  <c:v>45504</c:v>
                </c:pt>
                <c:pt idx="165">
                  <c:v>45505</c:v>
                </c:pt>
                <c:pt idx="166">
                  <c:v>45506</c:v>
                </c:pt>
                <c:pt idx="167">
                  <c:v>45509</c:v>
                </c:pt>
                <c:pt idx="168">
                  <c:v>45510</c:v>
                </c:pt>
                <c:pt idx="169">
                  <c:v>45511</c:v>
                </c:pt>
                <c:pt idx="170">
                  <c:v>45512</c:v>
                </c:pt>
                <c:pt idx="171">
                  <c:v>45513</c:v>
                </c:pt>
                <c:pt idx="172">
                  <c:v>45516</c:v>
                </c:pt>
                <c:pt idx="173">
                  <c:v>45517</c:v>
                </c:pt>
                <c:pt idx="174">
                  <c:v>45518</c:v>
                </c:pt>
                <c:pt idx="175">
                  <c:v>45519</c:v>
                </c:pt>
                <c:pt idx="176">
                  <c:v>45520</c:v>
                </c:pt>
                <c:pt idx="177">
                  <c:v>45523</c:v>
                </c:pt>
                <c:pt idx="178">
                  <c:v>45524</c:v>
                </c:pt>
                <c:pt idx="179">
                  <c:v>45525</c:v>
                </c:pt>
                <c:pt idx="180">
                  <c:v>45526</c:v>
                </c:pt>
                <c:pt idx="181">
                  <c:v>45527</c:v>
                </c:pt>
                <c:pt idx="182">
                  <c:v>45530</c:v>
                </c:pt>
                <c:pt idx="183">
                  <c:v>45531</c:v>
                </c:pt>
                <c:pt idx="184">
                  <c:v>45532</c:v>
                </c:pt>
                <c:pt idx="185">
                  <c:v>45533</c:v>
                </c:pt>
                <c:pt idx="186">
                  <c:v>45534</c:v>
                </c:pt>
                <c:pt idx="187">
                  <c:v>45538</c:v>
                </c:pt>
                <c:pt idx="188">
                  <c:v>45539</c:v>
                </c:pt>
                <c:pt idx="189">
                  <c:v>45540</c:v>
                </c:pt>
                <c:pt idx="190">
                  <c:v>45541</c:v>
                </c:pt>
                <c:pt idx="191">
                  <c:v>45544</c:v>
                </c:pt>
                <c:pt idx="192">
                  <c:v>45545</c:v>
                </c:pt>
                <c:pt idx="193">
                  <c:v>45546</c:v>
                </c:pt>
                <c:pt idx="194">
                  <c:v>45547</c:v>
                </c:pt>
                <c:pt idx="195">
                  <c:v>45548</c:v>
                </c:pt>
                <c:pt idx="196">
                  <c:v>45551</c:v>
                </c:pt>
                <c:pt idx="197">
                  <c:v>45552</c:v>
                </c:pt>
                <c:pt idx="198">
                  <c:v>45553</c:v>
                </c:pt>
                <c:pt idx="199">
                  <c:v>45554</c:v>
                </c:pt>
                <c:pt idx="200">
                  <c:v>45555</c:v>
                </c:pt>
                <c:pt idx="201">
                  <c:v>45558</c:v>
                </c:pt>
                <c:pt idx="202">
                  <c:v>45559</c:v>
                </c:pt>
                <c:pt idx="203">
                  <c:v>45560</c:v>
                </c:pt>
                <c:pt idx="204">
                  <c:v>45561</c:v>
                </c:pt>
                <c:pt idx="205">
                  <c:v>45562</c:v>
                </c:pt>
                <c:pt idx="206">
                  <c:v>45565</c:v>
                </c:pt>
                <c:pt idx="207">
                  <c:v>45566</c:v>
                </c:pt>
                <c:pt idx="208">
                  <c:v>45567</c:v>
                </c:pt>
                <c:pt idx="209">
                  <c:v>45568</c:v>
                </c:pt>
                <c:pt idx="210">
                  <c:v>45569</c:v>
                </c:pt>
                <c:pt idx="211">
                  <c:v>45572</c:v>
                </c:pt>
                <c:pt idx="212">
                  <c:v>45573</c:v>
                </c:pt>
                <c:pt idx="213">
                  <c:v>45574</c:v>
                </c:pt>
                <c:pt idx="214">
                  <c:v>45575</c:v>
                </c:pt>
                <c:pt idx="215">
                  <c:v>45576</c:v>
                </c:pt>
                <c:pt idx="216">
                  <c:v>45579</c:v>
                </c:pt>
                <c:pt idx="217">
                  <c:v>45580</c:v>
                </c:pt>
                <c:pt idx="218">
                  <c:v>45581</c:v>
                </c:pt>
                <c:pt idx="219">
                  <c:v>45582</c:v>
                </c:pt>
                <c:pt idx="220">
                  <c:v>45583</c:v>
                </c:pt>
                <c:pt idx="221">
                  <c:v>45586</c:v>
                </c:pt>
                <c:pt idx="222">
                  <c:v>45587</c:v>
                </c:pt>
                <c:pt idx="223">
                  <c:v>45588</c:v>
                </c:pt>
                <c:pt idx="224">
                  <c:v>45589</c:v>
                </c:pt>
                <c:pt idx="225">
                  <c:v>45590</c:v>
                </c:pt>
                <c:pt idx="226">
                  <c:v>45593</c:v>
                </c:pt>
                <c:pt idx="227">
                  <c:v>45594</c:v>
                </c:pt>
                <c:pt idx="228">
                  <c:v>45595</c:v>
                </c:pt>
                <c:pt idx="229">
                  <c:v>45596</c:v>
                </c:pt>
                <c:pt idx="230">
                  <c:v>45597</c:v>
                </c:pt>
                <c:pt idx="231">
                  <c:v>45600</c:v>
                </c:pt>
                <c:pt idx="232">
                  <c:v>45601</c:v>
                </c:pt>
                <c:pt idx="233">
                  <c:v>45602</c:v>
                </c:pt>
                <c:pt idx="234">
                  <c:v>45603</c:v>
                </c:pt>
                <c:pt idx="235">
                  <c:v>45604</c:v>
                </c:pt>
                <c:pt idx="236">
                  <c:v>45607</c:v>
                </c:pt>
                <c:pt idx="237">
                  <c:v>45608</c:v>
                </c:pt>
                <c:pt idx="238">
                  <c:v>45609</c:v>
                </c:pt>
                <c:pt idx="239">
                  <c:v>45610</c:v>
                </c:pt>
                <c:pt idx="240">
                  <c:v>45611</c:v>
                </c:pt>
                <c:pt idx="241">
                  <c:v>45614</c:v>
                </c:pt>
                <c:pt idx="242">
                  <c:v>45615</c:v>
                </c:pt>
                <c:pt idx="243">
                  <c:v>45616</c:v>
                </c:pt>
                <c:pt idx="244">
                  <c:v>45617</c:v>
                </c:pt>
                <c:pt idx="245">
                  <c:v>45618</c:v>
                </c:pt>
                <c:pt idx="246">
                  <c:v>45621</c:v>
                </c:pt>
                <c:pt idx="247">
                  <c:v>45622</c:v>
                </c:pt>
                <c:pt idx="248">
                  <c:v>45623</c:v>
                </c:pt>
                <c:pt idx="249">
                  <c:v>45625</c:v>
                </c:pt>
                <c:pt idx="250">
                  <c:v>45628</c:v>
                </c:pt>
                <c:pt idx="251">
                  <c:v>45629</c:v>
                </c:pt>
                <c:pt idx="252">
                  <c:v>45630</c:v>
                </c:pt>
              </c:numCache>
            </c:numRef>
          </c:cat>
          <c:val>
            <c:numRef>
              <c:f>'Business Overview'!$B$2:$B$254</c:f>
              <c:numCache>
                <c:formatCode>General</c:formatCode>
                <c:ptCount val="253"/>
                <c:pt idx="0">
                  <c:v>257.14</c:v>
                </c:pt>
                <c:pt idx="1">
                  <c:v>252.51</c:v>
                </c:pt>
                <c:pt idx="2">
                  <c:v>252.39</c:v>
                </c:pt>
                <c:pt idx="3">
                  <c:v>253.95</c:v>
                </c:pt>
                <c:pt idx="4">
                  <c:v>257.52999999999997</c:v>
                </c:pt>
                <c:pt idx="5">
                  <c:v>262.02</c:v>
                </c:pt>
                <c:pt idx="6">
                  <c:v>263</c:v>
                </c:pt>
                <c:pt idx="7">
                  <c:v>268.27</c:v>
                </c:pt>
                <c:pt idx="8">
                  <c:v>275.85000000000002</c:v>
                </c:pt>
                <c:pt idx="9">
                  <c:v>270.39</c:v>
                </c:pt>
                <c:pt idx="10">
                  <c:v>267.18</c:v>
                </c:pt>
                <c:pt idx="11">
                  <c:v>269.18</c:v>
                </c:pt>
                <c:pt idx="12">
                  <c:v>263.47000000000003</c:v>
                </c:pt>
                <c:pt idx="13">
                  <c:v>268.75</c:v>
                </c:pt>
                <c:pt idx="14">
                  <c:v>269.99</c:v>
                </c:pt>
                <c:pt idx="15">
                  <c:v>271.7</c:v>
                </c:pt>
                <c:pt idx="16">
                  <c:v>271.22000000000003</c:v>
                </c:pt>
                <c:pt idx="17">
                  <c:v>270.48</c:v>
                </c:pt>
                <c:pt idx="18">
                  <c:v>270.68</c:v>
                </c:pt>
                <c:pt idx="19">
                  <c:v>275.32</c:v>
                </c:pt>
                <c:pt idx="20">
                  <c:v>272.08</c:v>
                </c:pt>
                <c:pt idx="21">
                  <c:v>273.10000000000002</c:v>
                </c:pt>
                <c:pt idx="22">
                  <c:v>275.83999999999997</c:v>
                </c:pt>
                <c:pt idx="23">
                  <c:v>281.49</c:v>
                </c:pt>
                <c:pt idx="24">
                  <c:v>279.33</c:v>
                </c:pt>
                <c:pt idx="25">
                  <c:v>282.5</c:v>
                </c:pt>
                <c:pt idx="26">
                  <c:v>282.52999999999997</c:v>
                </c:pt>
                <c:pt idx="27">
                  <c:v>282.19</c:v>
                </c:pt>
                <c:pt idx="28">
                  <c:v>280.82</c:v>
                </c:pt>
                <c:pt idx="29">
                  <c:v>277.88</c:v>
                </c:pt>
                <c:pt idx="30">
                  <c:v>284.82</c:v>
                </c:pt>
                <c:pt idx="31">
                  <c:v>287.77</c:v>
                </c:pt>
                <c:pt idx="32">
                  <c:v>288.31</c:v>
                </c:pt>
                <c:pt idx="33">
                  <c:v>284.91000000000003</c:v>
                </c:pt>
                <c:pt idx="34">
                  <c:v>278.93</c:v>
                </c:pt>
                <c:pt idx="35">
                  <c:v>286.02</c:v>
                </c:pt>
                <c:pt idx="36">
                  <c:v>283.43</c:v>
                </c:pt>
                <c:pt idx="37">
                  <c:v>286.73</c:v>
                </c:pt>
                <c:pt idx="38">
                  <c:v>301.58999999999997</c:v>
                </c:pt>
                <c:pt idx="39">
                  <c:v>304.89999999999998</c:v>
                </c:pt>
                <c:pt idx="40">
                  <c:v>314.66000000000003</c:v>
                </c:pt>
                <c:pt idx="41">
                  <c:v>309.42</c:v>
                </c:pt>
                <c:pt idx="42">
                  <c:v>310.62</c:v>
                </c:pt>
                <c:pt idx="43">
                  <c:v>306.82</c:v>
                </c:pt>
                <c:pt idx="44">
                  <c:v>307.27999999999997</c:v>
                </c:pt>
                <c:pt idx="45">
                  <c:v>305.45999999999998</c:v>
                </c:pt>
                <c:pt idx="46">
                  <c:v>306.32</c:v>
                </c:pt>
                <c:pt idx="47">
                  <c:v>310.16000000000003</c:v>
                </c:pt>
                <c:pt idx="48">
                  <c:v>304.54000000000002</c:v>
                </c:pt>
                <c:pt idx="49">
                  <c:v>305.43</c:v>
                </c:pt>
                <c:pt idx="50">
                  <c:v>307.66000000000003</c:v>
                </c:pt>
                <c:pt idx="51">
                  <c:v>308.55</c:v>
                </c:pt>
                <c:pt idx="52">
                  <c:v>308.58</c:v>
                </c:pt>
                <c:pt idx="53">
                  <c:v>311.62</c:v>
                </c:pt>
                <c:pt idx="54">
                  <c:v>312.83999999999997</c:v>
                </c:pt>
                <c:pt idx="55">
                  <c:v>315.36</c:v>
                </c:pt>
                <c:pt idx="56">
                  <c:v>313.2</c:v>
                </c:pt>
                <c:pt idx="57">
                  <c:v>314</c:v>
                </c:pt>
                <c:pt idx="58">
                  <c:v>312.06</c:v>
                </c:pt>
                <c:pt idx="59">
                  <c:v>311.7</c:v>
                </c:pt>
                <c:pt idx="60">
                  <c:v>311.98</c:v>
                </c:pt>
                <c:pt idx="61">
                  <c:v>314.08</c:v>
                </c:pt>
                <c:pt idx="62">
                  <c:v>315.54000000000002</c:v>
                </c:pt>
                <c:pt idx="63">
                  <c:v>323.39999999999998</c:v>
                </c:pt>
                <c:pt idx="64">
                  <c:v>324.66000000000003</c:v>
                </c:pt>
                <c:pt idx="65">
                  <c:v>325.37</c:v>
                </c:pt>
                <c:pt idx="66">
                  <c:v>321.25</c:v>
                </c:pt>
                <c:pt idx="67">
                  <c:v>323.55</c:v>
                </c:pt>
                <c:pt idx="68">
                  <c:v>321.89999999999998</c:v>
                </c:pt>
                <c:pt idx="69">
                  <c:v>324.77999999999997</c:v>
                </c:pt>
                <c:pt idx="70">
                  <c:v>321.97000000000003</c:v>
                </c:pt>
                <c:pt idx="71">
                  <c:v>327.17</c:v>
                </c:pt>
                <c:pt idx="72">
                  <c:v>330.48</c:v>
                </c:pt>
                <c:pt idx="73">
                  <c:v>328.86</c:v>
                </c:pt>
                <c:pt idx="74">
                  <c:v>328.85</c:v>
                </c:pt>
                <c:pt idx="75">
                  <c:v>329.94</c:v>
                </c:pt>
                <c:pt idx="76">
                  <c:v>327.32</c:v>
                </c:pt>
                <c:pt idx="77">
                  <c:v>327.71</c:v>
                </c:pt>
                <c:pt idx="78">
                  <c:v>331.69</c:v>
                </c:pt>
                <c:pt idx="79">
                  <c:v>333.53</c:v>
                </c:pt>
                <c:pt idx="80">
                  <c:v>330.11</c:v>
                </c:pt>
                <c:pt idx="81">
                  <c:v>329.35</c:v>
                </c:pt>
                <c:pt idx="82">
                  <c:v>332.2</c:v>
                </c:pt>
                <c:pt idx="83">
                  <c:v>325.17</c:v>
                </c:pt>
                <c:pt idx="84">
                  <c:v>328.8</c:v>
                </c:pt>
                <c:pt idx="85">
                  <c:v>328.02</c:v>
                </c:pt>
                <c:pt idx="86">
                  <c:v>328.89</c:v>
                </c:pt>
                <c:pt idx="87">
                  <c:v>327.76</c:v>
                </c:pt>
                <c:pt idx="88">
                  <c:v>327.25</c:v>
                </c:pt>
                <c:pt idx="89">
                  <c:v>322.82</c:v>
                </c:pt>
                <c:pt idx="90">
                  <c:v>322.63</c:v>
                </c:pt>
                <c:pt idx="91">
                  <c:v>313.89</c:v>
                </c:pt>
                <c:pt idx="92">
                  <c:v>311.02999999999997</c:v>
                </c:pt>
                <c:pt idx="93">
                  <c:v>297</c:v>
                </c:pt>
                <c:pt idx="94">
                  <c:v>305.11</c:v>
                </c:pt>
                <c:pt idx="95">
                  <c:v>310.31</c:v>
                </c:pt>
                <c:pt idx="96">
                  <c:v>319.43</c:v>
                </c:pt>
                <c:pt idx="97">
                  <c:v>319.02</c:v>
                </c:pt>
                <c:pt idx="98">
                  <c:v>314.12</c:v>
                </c:pt>
                <c:pt idx="99">
                  <c:v>306.69</c:v>
                </c:pt>
                <c:pt idx="100">
                  <c:v>311.42</c:v>
                </c:pt>
                <c:pt idx="101">
                  <c:v>309.82</c:v>
                </c:pt>
                <c:pt idx="102">
                  <c:v>309.44</c:v>
                </c:pt>
                <c:pt idx="103">
                  <c:v>308.83999999999997</c:v>
                </c:pt>
                <c:pt idx="104">
                  <c:v>307.76</c:v>
                </c:pt>
                <c:pt idx="105">
                  <c:v>310.06</c:v>
                </c:pt>
                <c:pt idx="106">
                  <c:v>314.45</c:v>
                </c:pt>
                <c:pt idx="107">
                  <c:v>309.42</c:v>
                </c:pt>
                <c:pt idx="108">
                  <c:v>321.89</c:v>
                </c:pt>
                <c:pt idx="109">
                  <c:v>326.64999999999998</c:v>
                </c:pt>
                <c:pt idx="110">
                  <c:v>317.18</c:v>
                </c:pt>
                <c:pt idx="111">
                  <c:v>320.5</c:v>
                </c:pt>
                <c:pt idx="112">
                  <c:v>326.95999999999998</c:v>
                </c:pt>
                <c:pt idx="113">
                  <c:v>322.70999999999998</c:v>
                </c:pt>
                <c:pt idx="114">
                  <c:v>322.86</c:v>
                </c:pt>
                <c:pt idx="115">
                  <c:v>325.05</c:v>
                </c:pt>
                <c:pt idx="116">
                  <c:v>321.12</c:v>
                </c:pt>
                <c:pt idx="117">
                  <c:v>318.41000000000003</c:v>
                </c:pt>
                <c:pt idx="118">
                  <c:v>315.32</c:v>
                </c:pt>
                <c:pt idx="119">
                  <c:v>318.7</c:v>
                </c:pt>
                <c:pt idx="120">
                  <c:v>318.66000000000003</c:v>
                </c:pt>
                <c:pt idx="121">
                  <c:v>325.13</c:v>
                </c:pt>
                <c:pt idx="122">
                  <c:v>335.1</c:v>
                </c:pt>
                <c:pt idx="123">
                  <c:v>339.75</c:v>
                </c:pt>
                <c:pt idx="124">
                  <c:v>332.7</c:v>
                </c:pt>
                <c:pt idx="125">
                  <c:v>332</c:v>
                </c:pt>
                <c:pt idx="126">
                  <c:v>336.91</c:v>
                </c:pt>
                <c:pt idx="127">
                  <c:v>336.82</c:v>
                </c:pt>
                <c:pt idx="128">
                  <c:v>337.44</c:v>
                </c:pt>
                <c:pt idx="129">
                  <c:v>341.26</c:v>
                </c:pt>
                <c:pt idx="130">
                  <c:v>336.31</c:v>
                </c:pt>
                <c:pt idx="131">
                  <c:v>340.81</c:v>
                </c:pt>
                <c:pt idx="132">
                  <c:v>340.9</c:v>
                </c:pt>
                <c:pt idx="133">
                  <c:v>337.47</c:v>
                </c:pt>
                <c:pt idx="134">
                  <c:v>335.47</c:v>
                </c:pt>
                <c:pt idx="135">
                  <c:v>340.64</c:v>
                </c:pt>
                <c:pt idx="136">
                  <c:v>338.37</c:v>
                </c:pt>
                <c:pt idx="137">
                  <c:v>338.92</c:v>
                </c:pt>
                <c:pt idx="138">
                  <c:v>341.37</c:v>
                </c:pt>
                <c:pt idx="139">
                  <c:v>340.45</c:v>
                </c:pt>
                <c:pt idx="140">
                  <c:v>340.48</c:v>
                </c:pt>
                <c:pt idx="141">
                  <c:v>343.29</c:v>
                </c:pt>
                <c:pt idx="142">
                  <c:v>321.27999999999997</c:v>
                </c:pt>
                <c:pt idx="143">
                  <c:v>315.12</c:v>
                </c:pt>
                <c:pt idx="144">
                  <c:v>319.7</c:v>
                </c:pt>
                <c:pt idx="145">
                  <c:v>326.55</c:v>
                </c:pt>
                <c:pt idx="146">
                  <c:v>320.3</c:v>
                </c:pt>
                <c:pt idx="147">
                  <c:v>316.20999999999998</c:v>
                </c:pt>
                <c:pt idx="148">
                  <c:v>316.91000000000003</c:v>
                </c:pt>
                <c:pt idx="149">
                  <c:v>315.35000000000002</c:v>
                </c:pt>
                <c:pt idx="150">
                  <c:v>317.51</c:v>
                </c:pt>
                <c:pt idx="151">
                  <c:v>324.32</c:v>
                </c:pt>
                <c:pt idx="152">
                  <c:v>316.98</c:v>
                </c:pt>
                <c:pt idx="153">
                  <c:v>318.91000000000003</c:v>
                </c:pt>
                <c:pt idx="154">
                  <c:v>322.98</c:v>
                </c:pt>
                <c:pt idx="155">
                  <c:v>321.73</c:v>
                </c:pt>
                <c:pt idx="156">
                  <c:v>322.16000000000003</c:v>
                </c:pt>
                <c:pt idx="157">
                  <c:v>325.38</c:v>
                </c:pt>
                <c:pt idx="158">
                  <c:v>340.17</c:v>
                </c:pt>
                <c:pt idx="159">
                  <c:v>343.94</c:v>
                </c:pt>
                <c:pt idx="160">
                  <c:v>352.79</c:v>
                </c:pt>
                <c:pt idx="161">
                  <c:v>354.78</c:v>
                </c:pt>
                <c:pt idx="162">
                  <c:v>358.73</c:v>
                </c:pt>
                <c:pt idx="163">
                  <c:v>361.35</c:v>
                </c:pt>
                <c:pt idx="164">
                  <c:v>363.05</c:v>
                </c:pt>
                <c:pt idx="165">
                  <c:v>363.12</c:v>
                </c:pt>
                <c:pt idx="166">
                  <c:v>356.36</c:v>
                </c:pt>
                <c:pt idx="167">
                  <c:v>350.18</c:v>
                </c:pt>
                <c:pt idx="168">
                  <c:v>352.93</c:v>
                </c:pt>
                <c:pt idx="169">
                  <c:v>352.27</c:v>
                </c:pt>
                <c:pt idx="170">
                  <c:v>360.67</c:v>
                </c:pt>
                <c:pt idx="171">
                  <c:v>360.9</c:v>
                </c:pt>
                <c:pt idx="172">
                  <c:v>361.4</c:v>
                </c:pt>
                <c:pt idx="173">
                  <c:v>368.86</c:v>
                </c:pt>
                <c:pt idx="174">
                  <c:v>371.58</c:v>
                </c:pt>
                <c:pt idx="175">
                  <c:v>371.89</c:v>
                </c:pt>
                <c:pt idx="176">
                  <c:v>373.77</c:v>
                </c:pt>
                <c:pt idx="177">
                  <c:v>374.21</c:v>
                </c:pt>
                <c:pt idx="178">
                  <c:v>375.31</c:v>
                </c:pt>
                <c:pt idx="179">
                  <c:v>376.67</c:v>
                </c:pt>
                <c:pt idx="180">
                  <c:v>383.12</c:v>
                </c:pt>
                <c:pt idx="181">
                  <c:v>388.78</c:v>
                </c:pt>
                <c:pt idx="182">
                  <c:v>388.5</c:v>
                </c:pt>
                <c:pt idx="183">
                  <c:v>390.18</c:v>
                </c:pt>
                <c:pt idx="184">
                  <c:v>390.18</c:v>
                </c:pt>
                <c:pt idx="185">
                  <c:v>392.79</c:v>
                </c:pt>
                <c:pt idx="186">
                  <c:v>395.59</c:v>
                </c:pt>
                <c:pt idx="187">
                  <c:v>395.83</c:v>
                </c:pt>
                <c:pt idx="188">
                  <c:v>394.3</c:v>
                </c:pt>
                <c:pt idx="189">
                  <c:v>397.75</c:v>
                </c:pt>
                <c:pt idx="190">
                  <c:v>387.98</c:v>
                </c:pt>
                <c:pt idx="191">
                  <c:v>384.95</c:v>
                </c:pt>
                <c:pt idx="192">
                  <c:v>386.43</c:v>
                </c:pt>
                <c:pt idx="193">
                  <c:v>388.65</c:v>
                </c:pt>
                <c:pt idx="194">
                  <c:v>391.67</c:v>
                </c:pt>
                <c:pt idx="195">
                  <c:v>394.68</c:v>
                </c:pt>
                <c:pt idx="196">
                  <c:v>403.43</c:v>
                </c:pt>
                <c:pt idx="197">
                  <c:v>397.5</c:v>
                </c:pt>
                <c:pt idx="198">
                  <c:v>399.89</c:v>
                </c:pt>
                <c:pt idx="199">
                  <c:v>403.52</c:v>
                </c:pt>
                <c:pt idx="200">
                  <c:v>404.66</c:v>
                </c:pt>
                <c:pt idx="201">
                  <c:v>405.7</c:v>
                </c:pt>
                <c:pt idx="202">
                  <c:v>401.8</c:v>
                </c:pt>
                <c:pt idx="203">
                  <c:v>405.11</c:v>
                </c:pt>
                <c:pt idx="204">
                  <c:v>403.86</c:v>
                </c:pt>
                <c:pt idx="205">
                  <c:v>403.28</c:v>
                </c:pt>
                <c:pt idx="206">
                  <c:v>406.43</c:v>
                </c:pt>
                <c:pt idx="207">
                  <c:v>405.45</c:v>
                </c:pt>
                <c:pt idx="208">
                  <c:v>403.85</c:v>
                </c:pt>
                <c:pt idx="209">
                  <c:v>392.46</c:v>
                </c:pt>
                <c:pt idx="210">
                  <c:v>394.07</c:v>
                </c:pt>
                <c:pt idx="211">
                  <c:v>382.53</c:v>
                </c:pt>
                <c:pt idx="212">
                  <c:v>378.58</c:v>
                </c:pt>
                <c:pt idx="213">
                  <c:v>386.36</c:v>
                </c:pt>
                <c:pt idx="214">
                  <c:v>387.25</c:v>
                </c:pt>
                <c:pt idx="215">
                  <c:v>394.54</c:v>
                </c:pt>
                <c:pt idx="216">
                  <c:v>395.78</c:v>
                </c:pt>
                <c:pt idx="217">
                  <c:v>401.26</c:v>
                </c:pt>
                <c:pt idx="218">
                  <c:v>409.23</c:v>
                </c:pt>
                <c:pt idx="219">
                  <c:v>406.48</c:v>
                </c:pt>
                <c:pt idx="220">
                  <c:v>415.54</c:v>
                </c:pt>
                <c:pt idx="221">
                  <c:v>410.76</c:v>
                </c:pt>
                <c:pt idx="222">
                  <c:v>408.17</c:v>
                </c:pt>
                <c:pt idx="223">
                  <c:v>410.03</c:v>
                </c:pt>
                <c:pt idx="224">
                  <c:v>398.9</c:v>
                </c:pt>
                <c:pt idx="225">
                  <c:v>363.55</c:v>
                </c:pt>
                <c:pt idx="226">
                  <c:v>356.59</c:v>
                </c:pt>
                <c:pt idx="227">
                  <c:v>360.67</c:v>
                </c:pt>
                <c:pt idx="228">
                  <c:v>360.92</c:v>
                </c:pt>
                <c:pt idx="229">
                  <c:v>358.74</c:v>
                </c:pt>
                <c:pt idx="230">
                  <c:v>357.19</c:v>
                </c:pt>
                <c:pt idx="231">
                  <c:v>363.16</c:v>
                </c:pt>
                <c:pt idx="232">
                  <c:v>366.66</c:v>
                </c:pt>
                <c:pt idx="233">
                  <c:v>348.75</c:v>
                </c:pt>
                <c:pt idx="234">
                  <c:v>356.03</c:v>
                </c:pt>
                <c:pt idx="235">
                  <c:v>354.16</c:v>
                </c:pt>
                <c:pt idx="236">
                  <c:v>357.99</c:v>
                </c:pt>
                <c:pt idx="237">
                  <c:v>350.53</c:v>
                </c:pt>
                <c:pt idx="238">
                  <c:v>349.32</c:v>
                </c:pt>
                <c:pt idx="239">
                  <c:v>345.51</c:v>
                </c:pt>
                <c:pt idx="240">
                  <c:v>342.96</c:v>
                </c:pt>
                <c:pt idx="241">
                  <c:v>335.85</c:v>
                </c:pt>
                <c:pt idx="242">
                  <c:v>335.11</c:v>
                </c:pt>
                <c:pt idx="243">
                  <c:v>333</c:v>
                </c:pt>
                <c:pt idx="244">
                  <c:v>332.24</c:v>
                </c:pt>
                <c:pt idx="245">
                  <c:v>324.93</c:v>
                </c:pt>
                <c:pt idx="246">
                  <c:v>325.62</c:v>
                </c:pt>
                <c:pt idx="247">
                  <c:v>328.95</c:v>
                </c:pt>
                <c:pt idx="248">
                  <c:v>325.47000000000003</c:v>
                </c:pt>
                <c:pt idx="249">
                  <c:v>327.22000000000003</c:v>
                </c:pt>
                <c:pt idx="250">
                  <c:v>327.63</c:v>
                </c:pt>
                <c:pt idx="251">
                  <c:v>327.07</c:v>
                </c:pt>
                <c:pt idx="252">
                  <c:v>324.08999999999997</c:v>
                </c:pt>
              </c:numCache>
            </c:numRef>
          </c:val>
          <c:smooth val="0"/>
          <c:extLst>
            <c:ext xmlns:c16="http://schemas.microsoft.com/office/drawing/2014/chart" uri="{C3380CC4-5D6E-409C-BE32-E72D297353CC}">
              <c16:uniqueId val="{00000001-B564-B04B-8949-34FFED99AD0C}"/>
            </c:ext>
          </c:extLst>
        </c:ser>
        <c:dLbls>
          <c:showLegendKey val="0"/>
          <c:showVal val="0"/>
          <c:showCatName val="0"/>
          <c:showSerName val="0"/>
          <c:showPercent val="0"/>
          <c:showBubbleSize val="0"/>
        </c:dLbls>
        <c:marker val="1"/>
        <c:smooth val="0"/>
        <c:axId val="1475913472"/>
        <c:axId val="1570950704"/>
      </c:lineChart>
      <c:dateAx>
        <c:axId val="1475913472"/>
        <c:scaling>
          <c:orientation val="minMax"/>
        </c:scaling>
        <c:delete val="0"/>
        <c:axPos val="b"/>
        <c:numFmt formatCode="[$-1009]mmm/yy;@" sourceLinked="0"/>
        <c:majorTickMark val="none"/>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900" b="1" i="0" u="none" strike="noStrike" kern="1200" baseline="0">
                <a:solidFill>
                  <a:srgbClr val="000000"/>
                </a:solidFill>
                <a:latin typeface="Garamond" panose="02020404030301010803" pitchFamily="18" charset="0"/>
                <a:ea typeface="+mn-ea"/>
                <a:cs typeface="+mn-cs"/>
              </a:defRPr>
            </a:pPr>
            <a:endParaRPr lang="en-US"/>
          </a:p>
        </c:txPr>
        <c:crossAx val="1570950704"/>
        <c:crosses val="autoZero"/>
        <c:auto val="1"/>
        <c:lblOffset val="100"/>
        <c:baseTimeUnit val="days"/>
        <c:majorUnit val="4"/>
        <c:majorTimeUnit val="months"/>
        <c:minorUnit val="3"/>
        <c:minorTimeUnit val="days"/>
      </c:dateAx>
      <c:valAx>
        <c:axId val="1570950704"/>
        <c:scaling>
          <c:orientation val="minMax"/>
          <c:max val="450"/>
        </c:scaling>
        <c:delete val="0"/>
        <c:axPos val="l"/>
        <c:numFmt formatCode="&quot;$&quot;#,##0;\-#,##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000"/>
                </a:solidFill>
                <a:latin typeface="Garamond" panose="02020404030301010803" pitchFamily="18" charset="0"/>
                <a:ea typeface="+mn-ea"/>
                <a:cs typeface="+mn-cs"/>
              </a:defRPr>
            </a:pPr>
            <a:endParaRPr lang="en-US"/>
          </a:p>
        </c:txPr>
        <c:crossAx val="1475913472"/>
        <c:crosses val="autoZero"/>
        <c:crossBetween val="between"/>
        <c:majorUnit val="150"/>
      </c:valAx>
      <c:valAx>
        <c:axId val="1436507312"/>
        <c:scaling>
          <c:orientation val="minMax"/>
          <c:max val="5000000"/>
          <c:min val="0"/>
        </c:scaling>
        <c:delete val="0"/>
        <c:axPos val="r"/>
        <c:numFmt formatCode="0,,&quot;M&quot;" sourceLinked="0"/>
        <c:majorTickMark val="none"/>
        <c:minorTickMark val="none"/>
        <c:tickLblPos val="nextTo"/>
        <c:spPr>
          <a:solidFill>
            <a:schemeClr val="bg1"/>
          </a:solidFill>
          <a:ln>
            <a:solidFill>
              <a:srgbClr val="000000"/>
            </a:solidFill>
          </a:ln>
          <a:effectLst/>
        </c:spPr>
        <c:txPr>
          <a:bodyPr rot="-60000000" spcFirstLastPara="1" vertOverflow="ellipsis" vert="horz" wrap="square" anchor="ctr" anchorCtr="1"/>
          <a:lstStyle/>
          <a:p>
            <a:pPr>
              <a:defRPr sz="900" b="1" i="0" u="none" strike="noStrike" kern="1200" baseline="0">
                <a:solidFill>
                  <a:srgbClr val="000000"/>
                </a:solidFill>
                <a:latin typeface="Garamond" panose="02020404030301010803" pitchFamily="18" charset="0"/>
                <a:ea typeface="+mn-ea"/>
                <a:cs typeface="+mn-cs"/>
              </a:defRPr>
            </a:pPr>
            <a:endParaRPr lang="en-US"/>
          </a:p>
        </c:txPr>
        <c:crossAx val="1436509888"/>
        <c:crosses val="max"/>
        <c:crossBetween val="between"/>
        <c:majorUnit val="2500000"/>
      </c:valAx>
      <c:dateAx>
        <c:axId val="1436509888"/>
        <c:scaling>
          <c:orientation val="minMax"/>
        </c:scaling>
        <c:delete val="1"/>
        <c:axPos val="b"/>
        <c:numFmt formatCode="[$-409]mmm/dd/yyyy;@" sourceLinked="1"/>
        <c:majorTickMark val="out"/>
        <c:minorTickMark val="none"/>
        <c:tickLblPos val="nextTo"/>
        <c:crossAx val="1436507312"/>
        <c:crosses val="autoZero"/>
        <c:auto val="1"/>
        <c:lblOffset val="100"/>
        <c:baseTimeUnit val="days"/>
      </c:date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spc="0" baseline="0">
                <a:solidFill>
                  <a:srgbClr val="000000"/>
                </a:solidFill>
                <a:latin typeface="+mn-lt"/>
                <a:ea typeface="+mn-ea"/>
                <a:cs typeface="+mn-cs"/>
              </a:defRPr>
            </a:pPr>
            <a:r>
              <a:rPr lang="en-US" sz="1000" b="1">
                <a:solidFill>
                  <a:srgbClr val="000000"/>
                </a:solidFill>
              </a:rPr>
              <a:t>Workforce Metrics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2909054585572369"/>
          <c:y val="0.27592105336352057"/>
          <c:w val="0.78544885245637386"/>
          <c:h val="0.38781380898607642"/>
        </c:manualLayout>
      </c:layout>
      <c:barChart>
        <c:barDir val="col"/>
        <c:grouping val="clustered"/>
        <c:varyColors val="0"/>
        <c:ser>
          <c:idx val="0"/>
          <c:order val="0"/>
          <c:tx>
            <c:strRef>
              <c:f>Sheet1!$B$121</c:f>
              <c:strCache>
                <c:ptCount val="1"/>
                <c:pt idx="0">
                  <c:v>HCA</c:v>
                </c:pt>
              </c:strCache>
            </c:strRef>
          </c:tx>
          <c:spPr>
            <a:solidFill>
              <a:srgbClr val="2D4660"/>
            </a:solidFill>
            <a:ln>
              <a:noFill/>
            </a:ln>
            <a:effectLst/>
          </c:spPr>
          <c:invertIfNegative val="0"/>
          <c:cat>
            <c:strRef>
              <c:f>Sheet1!$A$122:$A$124</c:f>
              <c:strCache>
                <c:ptCount val="3"/>
                <c:pt idx="0">
                  <c:v>Retention Rate (%)</c:v>
                </c:pt>
                <c:pt idx="1">
                  <c:v>Training Investment ($M)</c:v>
                </c:pt>
                <c:pt idx="2">
                  <c:v>Talent Pipeline (Partnerships)</c:v>
                </c:pt>
              </c:strCache>
            </c:strRef>
          </c:cat>
          <c:val>
            <c:numRef>
              <c:f>Sheet1!$B$122:$B$124</c:f>
              <c:numCache>
                <c:formatCode>General</c:formatCode>
                <c:ptCount val="3"/>
                <c:pt idx="0">
                  <c:v>85</c:v>
                </c:pt>
                <c:pt idx="1">
                  <c:v>150</c:v>
                </c:pt>
                <c:pt idx="2">
                  <c:v>25</c:v>
                </c:pt>
              </c:numCache>
            </c:numRef>
          </c:val>
          <c:extLst>
            <c:ext xmlns:c16="http://schemas.microsoft.com/office/drawing/2014/chart" uri="{C3380CC4-5D6E-409C-BE32-E72D297353CC}">
              <c16:uniqueId val="{00000000-E4DE-0E4B-B266-977B4A7FA596}"/>
            </c:ext>
          </c:extLst>
        </c:ser>
        <c:ser>
          <c:idx val="1"/>
          <c:order val="1"/>
          <c:tx>
            <c:strRef>
              <c:f>Sheet1!$C$121</c:f>
              <c:strCache>
                <c:ptCount val="1"/>
                <c:pt idx="0">
                  <c:v>Industry Average</c:v>
                </c:pt>
              </c:strCache>
            </c:strRef>
          </c:tx>
          <c:spPr>
            <a:solidFill>
              <a:srgbClr val="6A91B8"/>
            </a:solidFill>
            <a:ln>
              <a:noFill/>
            </a:ln>
            <a:effectLst/>
          </c:spPr>
          <c:invertIfNegative val="0"/>
          <c:cat>
            <c:strRef>
              <c:f>Sheet1!$A$122:$A$124</c:f>
              <c:strCache>
                <c:ptCount val="3"/>
                <c:pt idx="0">
                  <c:v>Retention Rate (%)</c:v>
                </c:pt>
                <c:pt idx="1">
                  <c:v>Training Investment ($M)</c:v>
                </c:pt>
                <c:pt idx="2">
                  <c:v>Talent Pipeline (Partnerships)</c:v>
                </c:pt>
              </c:strCache>
            </c:strRef>
          </c:cat>
          <c:val>
            <c:numRef>
              <c:f>Sheet1!$C$122:$C$124</c:f>
              <c:numCache>
                <c:formatCode>General</c:formatCode>
                <c:ptCount val="3"/>
                <c:pt idx="0">
                  <c:v>78</c:v>
                </c:pt>
                <c:pt idx="1">
                  <c:v>100</c:v>
                </c:pt>
                <c:pt idx="2">
                  <c:v>15</c:v>
                </c:pt>
              </c:numCache>
            </c:numRef>
          </c:val>
          <c:extLst>
            <c:ext xmlns:c16="http://schemas.microsoft.com/office/drawing/2014/chart" uri="{C3380CC4-5D6E-409C-BE32-E72D297353CC}">
              <c16:uniqueId val="{00000001-E4DE-0E4B-B266-977B4A7FA596}"/>
            </c:ext>
          </c:extLst>
        </c:ser>
        <c:dLbls>
          <c:showLegendKey val="0"/>
          <c:showVal val="0"/>
          <c:showCatName val="0"/>
          <c:showSerName val="0"/>
          <c:showPercent val="0"/>
          <c:showBubbleSize val="0"/>
        </c:dLbls>
        <c:gapWidth val="219"/>
        <c:overlap val="-27"/>
        <c:axId val="1327765631"/>
        <c:axId val="338320576"/>
      </c:barChart>
      <c:catAx>
        <c:axId val="1327765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rgbClr val="000000"/>
                </a:solidFill>
                <a:latin typeface="+mn-lt"/>
                <a:ea typeface="+mn-ea"/>
                <a:cs typeface="+mn-cs"/>
              </a:defRPr>
            </a:pPr>
            <a:endParaRPr lang="en-US"/>
          </a:p>
        </c:txPr>
        <c:crossAx val="338320576"/>
        <c:crosses val="autoZero"/>
        <c:auto val="1"/>
        <c:lblAlgn val="ctr"/>
        <c:lblOffset val="100"/>
        <c:noMultiLvlLbl val="0"/>
      </c:catAx>
      <c:valAx>
        <c:axId val="33832057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rgbClr val="000000"/>
                </a:solidFill>
                <a:latin typeface="+mn-lt"/>
                <a:ea typeface="+mn-ea"/>
                <a:cs typeface="+mn-cs"/>
              </a:defRPr>
            </a:pPr>
            <a:endParaRPr lang="en-US"/>
          </a:p>
        </c:txPr>
        <c:crossAx val="1327765631"/>
        <c:crosses val="autoZero"/>
        <c:crossBetween val="between"/>
        <c:majorUnit val="80"/>
      </c:valAx>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rgbClr val="000000"/>
                </a:solidFill>
                <a:latin typeface="+mn-lt"/>
                <a:ea typeface="+mn-ea"/>
                <a:cs typeface="+mn-cs"/>
              </a:defRPr>
            </a:pPr>
            <a:endParaRPr lang="en-US"/>
          </a:p>
        </c:txPr>
      </c:legendEntry>
      <c:legendEntry>
        <c:idx val="1"/>
        <c:txPr>
          <a:bodyPr rot="0" spcFirstLastPara="1" vertOverflow="ellipsis" vert="horz" wrap="square" anchor="ctr" anchorCtr="1"/>
          <a:lstStyle/>
          <a:p>
            <a:pPr>
              <a:defRPr sz="800" b="0" i="0" u="none" strike="noStrike" kern="1200" baseline="0">
                <a:solidFill>
                  <a:srgbClr val="000000"/>
                </a:solidFill>
                <a:latin typeface="+mn-lt"/>
                <a:ea typeface="+mn-ea"/>
                <a:cs typeface="+mn-cs"/>
              </a:defRPr>
            </a:pPr>
            <a:endParaRPr lang="en-US"/>
          </a:p>
        </c:txPr>
      </c:legendEntry>
      <c:layout>
        <c:manualLayout>
          <c:xMode val="edge"/>
          <c:yMode val="edge"/>
          <c:x val="0.65396963336798164"/>
          <c:y val="0.16180672580763691"/>
          <c:w val="0.34603056242341262"/>
          <c:h val="0.29801423509320402"/>
        </c:manualLayout>
      </c:layout>
      <c:overlay val="1"/>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rgbClr val="000000"/>
                </a:solidFill>
                <a:latin typeface="+mn-lt"/>
                <a:ea typeface="+mn-ea"/>
                <a:cs typeface="+mn-cs"/>
              </a:defRPr>
            </a:pPr>
            <a:r>
              <a:rPr lang="en-US" sz="1200" b="1">
                <a:solidFill>
                  <a:srgbClr val="000000"/>
                </a:solidFill>
              </a:rPr>
              <a:t>Ownership</a:t>
            </a:r>
          </a:p>
        </c:rich>
      </c:tx>
      <c:layout>
        <c:manualLayout>
          <c:xMode val="edge"/>
          <c:yMode val="edge"/>
          <c:x val="0.34004350794554544"/>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7.069271744051471E-2"/>
          <c:y val="0.17123207824081688"/>
          <c:w val="0.41413902942941588"/>
          <c:h val="0.78954869321993737"/>
        </c:manualLayout>
      </c:layout>
      <c:pieChart>
        <c:varyColors val="1"/>
        <c:ser>
          <c:idx val="1"/>
          <c:order val="0"/>
          <c:tx>
            <c:strRef>
              <c:f>Sheet1!$B$206</c:f>
              <c:strCache>
                <c:ptCount val="1"/>
                <c:pt idx="0">
                  <c:v>Ownership</c:v>
                </c:pt>
              </c:strCache>
            </c:strRef>
          </c:tx>
          <c:dPt>
            <c:idx val="0"/>
            <c:bubble3D val="0"/>
            <c:spPr>
              <a:solidFill>
                <a:schemeClr val="tx1">
                  <a:lumMod val="75000"/>
                </a:schemeClr>
              </a:solidFill>
              <a:ln w="19050">
                <a:solidFill>
                  <a:schemeClr val="lt1"/>
                </a:solidFill>
              </a:ln>
              <a:effectLst/>
            </c:spPr>
            <c:extLst>
              <c:ext xmlns:c16="http://schemas.microsoft.com/office/drawing/2014/chart" uri="{C3380CC4-5D6E-409C-BE32-E72D297353CC}">
                <c16:uniqueId val="{00000001-2627-C743-9D3A-93F286B8E461}"/>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2627-C743-9D3A-93F286B8E461}"/>
              </c:ext>
            </c:extLst>
          </c:dPt>
          <c:dPt>
            <c:idx val="2"/>
            <c:bubble3D val="0"/>
            <c:spPr>
              <a:solidFill>
                <a:schemeClr val="tx1">
                  <a:lumMod val="60000"/>
                  <a:lumOff val="40000"/>
                </a:schemeClr>
              </a:solidFill>
              <a:ln w="19050">
                <a:solidFill>
                  <a:schemeClr val="lt1"/>
                </a:solidFill>
              </a:ln>
              <a:effectLst/>
            </c:spPr>
            <c:extLst>
              <c:ext xmlns:c16="http://schemas.microsoft.com/office/drawing/2014/chart" uri="{C3380CC4-5D6E-409C-BE32-E72D297353CC}">
                <c16:uniqueId val="{00000005-2627-C743-9D3A-93F286B8E461}"/>
              </c:ext>
            </c:extLst>
          </c:dPt>
          <c:dPt>
            <c:idx val="3"/>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7-2627-C743-9D3A-93F286B8E461}"/>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Sheet1!$A$207:$A$210</c:f>
              <c:strCache>
                <c:ptCount val="4"/>
                <c:pt idx="0">
                  <c:v>Asset Managers</c:v>
                </c:pt>
                <c:pt idx="1">
                  <c:v>Mutual Funds</c:v>
                </c:pt>
                <c:pt idx="2">
                  <c:v>Hedge Funds</c:v>
                </c:pt>
                <c:pt idx="3">
                  <c:v>Pension Funds/Endowments</c:v>
                </c:pt>
              </c:strCache>
            </c:strRef>
          </c:cat>
          <c:val>
            <c:numRef>
              <c:f>Sheet1!$B$207:$B$210</c:f>
              <c:numCache>
                <c:formatCode>0%</c:formatCode>
                <c:ptCount val="4"/>
                <c:pt idx="0">
                  <c:v>0.4</c:v>
                </c:pt>
                <c:pt idx="1">
                  <c:v>0.12</c:v>
                </c:pt>
                <c:pt idx="2">
                  <c:v>0.05</c:v>
                </c:pt>
                <c:pt idx="3">
                  <c:v>0.04</c:v>
                </c:pt>
              </c:numCache>
            </c:numRef>
          </c:val>
          <c:extLst>
            <c:ext xmlns:c16="http://schemas.microsoft.com/office/drawing/2014/chart" uri="{C3380CC4-5D6E-409C-BE32-E72D297353CC}">
              <c16:uniqueId val="{00000008-2627-C743-9D3A-93F286B8E461}"/>
            </c:ext>
          </c:extLst>
        </c:ser>
        <c:ser>
          <c:idx val="0"/>
          <c:order val="1"/>
          <c:tx>
            <c:strRef>
              <c:f>Sheet1!$B$206</c:f>
              <c:strCache>
                <c:ptCount val="1"/>
                <c:pt idx="0">
                  <c:v>Ownership</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A-2627-C743-9D3A-93F286B8E46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C-2627-C743-9D3A-93F286B8E46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E-2627-C743-9D3A-93F286B8E46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0-2627-C743-9D3A-93F286B8E46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Sheet1!$A$207:$A$210</c:f>
              <c:strCache>
                <c:ptCount val="4"/>
                <c:pt idx="0">
                  <c:v>Asset Managers</c:v>
                </c:pt>
                <c:pt idx="1">
                  <c:v>Mutual Funds</c:v>
                </c:pt>
                <c:pt idx="2">
                  <c:v>Hedge Funds</c:v>
                </c:pt>
                <c:pt idx="3">
                  <c:v>Pension Funds/Endowments</c:v>
                </c:pt>
              </c:strCache>
            </c:strRef>
          </c:cat>
          <c:val>
            <c:numRef>
              <c:f>Sheet1!$B$207:$B$210</c:f>
              <c:numCache>
                <c:formatCode>0%</c:formatCode>
                <c:ptCount val="4"/>
                <c:pt idx="0">
                  <c:v>0.4</c:v>
                </c:pt>
                <c:pt idx="1">
                  <c:v>0.12</c:v>
                </c:pt>
                <c:pt idx="2">
                  <c:v>0.05</c:v>
                </c:pt>
                <c:pt idx="3">
                  <c:v>0.04</c:v>
                </c:pt>
              </c:numCache>
            </c:numRef>
          </c:val>
          <c:extLst>
            <c:ext xmlns:c16="http://schemas.microsoft.com/office/drawing/2014/chart" uri="{C3380CC4-5D6E-409C-BE32-E72D297353CC}">
              <c16:uniqueId val="{00000011-2627-C743-9D3A-93F286B8E46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egendEntry>
        <c:idx val="0"/>
        <c:txPr>
          <a:bodyPr rot="0" spcFirstLastPara="1" vertOverflow="ellipsis" vert="horz" wrap="square" anchor="ctr" anchorCtr="1"/>
          <a:lstStyle/>
          <a:p>
            <a:pPr>
              <a:defRPr sz="800" b="0" i="0" u="none" strike="noStrike" kern="1200" baseline="0">
                <a:solidFill>
                  <a:srgbClr val="000000"/>
                </a:solidFill>
                <a:latin typeface="+mn-lt"/>
                <a:ea typeface="+mn-ea"/>
                <a:cs typeface="+mn-cs"/>
              </a:defRPr>
            </a:pPr>
            <a:endParaRPr lang="en-US"/>
          </a:p>
        </c:txPr>
      </c:legendEntry>
      <c:layout>
        <c:manualLayout>
          <c:xMode val="edge"/>
          <c:yMode val="edge"/>
          <c:x val="0.55038118046483531"/>
          <c:y val="0.26990112071903882"/>
          <c:w val="0.44961881953516475"/>
          <c:h val="0.66781400526887535"/>
        </c:manualLayout>
      </c:layout>
      <c:overlay val="0"/>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0" i="0" u="none" strike="noStrike" kern="1200" spc="0" baseline="0">
                <a:solidFill>
                  <a:srgbClr val="000000"/>
                </a:solidFill>
                <a:latin typeface="+mn-lt"/>
                <a:ea typeface="+mn-ea"/>
                <a:cs typeface="+mn-cs"/>
              </a:defRPr>
            </a:pPr>
            <a:r>
              <a:rPr lang="en-US" sz="1000" u="sng">
                <a:solidFill>
                  <a:srgbClr val="000000"/>
                </a:solidFill>
                <a:latin typeface="Garamond" panose="02020404030301010803" pitchFamily="18" charset="0"/>
              </a:rPr>
              <a:t>HC Spending</a:t>
            </a:r>
            <a:r>
              <a:rPr lang="en-US" sz="1000" u="sng" baseline="0">
                <a:solidFill>
                  <a:srgbClr val="000000"/>
                </a:solidFill>
                <a:latin typeface="Garamond" panose="02020404030301010803" pitchFamily="18" charset="0"/>
              </a:rPr>
              <a:t> Growth in Sunbelt States</a:t>
            </a:r>
            <a:endParaRPr lang="en-US" sz="1000" u="sng">
              <a:solidFill>
                <a:srgbClr val="000000"/>
              </a:solidFill>
              <a:latin typeface="Garamond" panose="02020404030301010803" pitchFamily="18" charset="0"/>
            </a:endParaRPr>
          </a:p>
        </c:rich>
      </c:tx>
      <c:layout>
        <c:manualLayout>
          <c:xMode val="edge"/>
          <c:yMode val="edge"/>
          <c:x val="0.25608308080808079"/>
          <c:y val="0"/>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256515330714324"/>
          <c:y val="0.14057522013933182"/>
          <c:w val="0.83236078059011742"/>
          <c:h val="0.73902823913385618"/>
        </c:manualLayout>
      </c:layout>
      <c:lineChart>
        <c:grouping val="standard"/>
        <c:varyColors val="0"/>
        <c:ser>
          <c:idx val="0"/>
          <c:order val="0"/>
          <c:tx>
            <c:v>Texas Growth</c:v>
          </c:tx>
          <c:spPr>
            <a:ln w="28575" cap="rnd">
              <a:solidFill>
                <a:srgbClr val="2D4660"/>
              </a:solidFill>
              <a:round/>
            </a:ln>
            <a:effectLst/>
          </c:spPr>
          <c:marker>
            <c:symbol val="none"/>
          </c:marker>
          <c:cat>
            <c:numRef>
              <c:f>Sheet1!$A$92:$A$96</c:f>
              <c:numCache>
                <c:formatCode>m/d/yy</c:formatCode>
                <c:ptCount val="5"/>
                <c:pt idx="0">
                  <c:v>40513</c:v>
                </c:pt>
                <c:pt idx="1">
                  <c:v>42339</c:v>
                </c:pt>
                <c:pt idx="2">
                  <c:v>44166</c:v>
                </c:pt>
                <c:pt idx="3">
                  <c:v>45992</c:v>
                </c:pt>
                <c:pt idx="4">
                  <c:v>47818</c:v>
                </c:pt>
              </c:numCache>
            </c:numRef>
          </c:cat>
          <c:val>
            <c:numRef>
              <c:f>Sheet1!$B$92:$B$96</c:f>
              <c:numCache>
                <c:formatCode>General</c:formatCode>
                <c:ptCount val="5"/>
                <c:pt idx="0">
                  <c:v>2.5000000000000001E-2</c:v>
                </c:pt>
                <c:pt idx="1">
                  <c:v>2.8000000000000001E-2</c:v>
                </c:pt>
                <c:pt idx="2">
                  <c:v>3.2000000000000001E-2</c:v>
                </c:pt>
                <c:pt idx="3">
                  <c:v>3.5999999999999997E-2</c:v>
                </c:pt>
                <c:pt idx="4">
                  <c:v>3.9E-2</c:v>
                </c:pt>
              </c:numCache>
            </c:numRef>
          </c:val>
          <c:smooth val="0"/>
          <c:extLst>
            <c:ext xmlns:c16="http://schemas.microsoft.com/office/drawing/2014/chart" uri="{C3380CC4-5D6E-409C-BE32-E72D297353CC}">
              <c16:uniqueId val="{00000000-4082-6041-B887-810FF0284543}"/>
            </c:ext>
          </c:extLst>
        </c:ser>
        <c:ser>
          <c:idx val="1"/>
          <c:order val="1"/>
          <c:tx>
            <c:v>Florida Growth</c:v>
          </c:tx>
          <c:spPr>
            <a:ln w="28575" cap="rnd">
              <a:solidFill>
                <a:srgbClr val="6A91B8"/>
              </a:solidFill>
              <a:round/>
            </a:ln>
            <a:effectLst/>
          </c:spPr>
          <c:marker>
            <c:symbol val="none"/>
          </c:marker>
          <c:cat>
            <c:numRef>
              <c:f>Sheet1!$A$92:$A$96</c:f>
              <c:numCache>
                <c:formatCode>m/d/yy</c:formatCode>
                <c:ptCount val="5"/>
                <c:pt idx="0">
                  <c:v>40513</c:v>
                </c:pt>
                <c:pt idx="1">
                  <c:v>42339</c:v>
                </c:pt>
                <c:pt idx="2">
                  <c:v>44166</c:v>
                </c:pt>
                <c:pt idx="3">
                  <c:v>45992</c:v>
                </c:pt>
                <c:pt idx="4">
                  <c:v>47818</c:v>
                </c:pt>
              </c:numCache>
            </c:numRef>
          </c:cat>
          <c:val>
            <c:numRef>
              <c:f>Sheet1!$C$92:$C$96</c:f>
              <c:numCache>
                <c:formatCode>General</c:formatCode>
                <c:ptCount val="5"/>
                <c:pt idx="0">
                  <c:v>2.1999999999999999E-2</c:v>
                </c:pt>
                <c:pt idx="1">
                  <c:v>2.5000000000000001E-2</c:v>
                </c:pt>
                <c:pt idx="2">
                  <c:v>2.9000000000000001E-2</c:v>
                </c:pt>
                <c:pt idx="3">
                  <c:v>3.3000000000000002E-2</c:v>
                </c:pt>
                <c:pt idx="4">
                  <c:v>3.6999999999999998E-2</c:v>
                </c:pt>
              </c:numCache>
            </c:numRef>
          </c:val>
          <c:smooth val="0"/>
          <c:extLst>
            <c:ext xmlns:c16="http://schemas.microsoft.com/office/drawing/2014/chart" uri="{C3380CC4-5D6E-409C-BE32-E72D297353CC}">
              <c16:uniqueId val="{00000001-4082-6041-B887-810FF0284543}"/>
            </c:ext>
          </c:extLst>
        </c:ser>
        <c:ser>
          <c:idx val="2"/>
          <c:order val="2"/>
          <c:tx>
            <c:v>National Average</c:v>
          </c:tx>
          <c:spPr>
            <a:ln w="28575" cap="rnd">
              <a:solidFill>
                <a:srgbClr val="ABC1D8"/>
              </a:solidFill>
              <a:round/>
            </a:ln>
            <a:effectLst/>
          </c:spPr>
          <c:marker>
            <c:symbol val="none"/>
          </c:marker>
          <c:cat>
            <c:numRef>
              <c:f>Sheet1!$A$92:$A$96</c:f>
              <c:numCache>
                <c:formatCode>m/d/yy</c:formatCode>
                <c:ptCount val="5"/>
                <c:pt idx="0">
                  <c:v>40513</c:v>
                </c:pt>
                <c:pt idx="1">
                  <c:v>42339</c:v>
                </c:pt>
                <c:pt idx="2">
                  <c:v>44166</c:v>
                </c:pt>
                <c:pt idx="3">
                  <c:v>45992</c:v>
                </c:pt>
                <c:pt idx="4">
                  <c:v>47818</c:v>
                </c:pt>
              </c:numCache>
            </c:numRef>
          </c:cat>
          <c:val>
            <c:numRef>
              <c:f>Sheet1!$D$92:$D$96</c:f>
              <c:numCache>
                <c:formatCode>General</c:formatCode>
                <c:ptCount val="5"/>
                <c:pt idx="0">
                  <c:v>1.7999999999999999E-2</c:v>
                </c:pt>
                <c:pt idx="1">
                  <c:v>0.02</c:v>
                </c:pt>
                <c:pt idx="2">
                  <c:v>2.3E-2</c:v>
                </c:pt>
                <c:pt idx="3">
                  <c:v>2.5999999999999999E-2</c:v>
                </c:pt>
                <c:pt idx="4">
                  <c:v>2.9000000000000001E-2</c:v>
                </c:pt>
              </c:numCache>
            </c:numRef>
          </c:val>
          <c:smooth val="0"/>
          <c:extLst>
            <c:ext xmlns:c16="http://schemas.microsoft.com/office/drawing/2014/chart" uri="{C3380CC4-5D6E-409C-BE32-E72D297353CC}">
              <c16:uniqueId val="{00000002-4082-6041-B887-810FF0284543}"/>
            </c:ext>
          </c:extLst>
        </c:ser>
        <c:dLbls>
          <c:showLegendKey val="0"/>
          <c:showVal val="0"/>
          <c:showCatName val="0"/>
          <c:showSerName val="0"/>
          <c:showPercent val="0"/>
          <c:showBubbleSize val="0"/>
        </c:dLbls>
        <c:smooth val="0"/>
        <c:axId val="1690108319"/>
        <c:axId val="1690069055"/>
      </c:lineChart>
      <c:dateAx>
        <c:axId val="1690108319"/>
        <c:scaling>
          <c:orientation val="minMax"/>
        </c:scaling>
        <c:delete val="0"/>
        <c:axPos val="b"/>
        <c:numFmt formatCode="[$-1009]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rgbClr val="000000"/>
                </a:solidFill>
                <a:latin typeface="+mn-lt"/>
                <a:ea typeface="+mn-ea"/>
                <a:cs typeface="+mn-cs"/>
              </a:defRPr>
            </a:pPr>
            <a:endParaRPr lang="en-US"/>
          </a:p>
        </c:txPr>
        <c:crossAx val="1690069055"/>
        <c:crosses val="autoZero"/>
        <c:auto val="0"/>
        <c:lblOffset val="50"/>
        <c:baseTimeUnit val="years"/>
        <c:majorUnit val="10"/>
        <c:majorTimeUnit val="years"/>
        <c:minorUnit val="5"/>
      </c:dateAx>
      <c:valAx>
        <c:axId val="1690069055"/>
        <c:scaling>
          <c:orientation val="minMax"/>
          <c:max val="0.04"/>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rgbClr val="000000"/>
                </a:solidFill>
                <a:latin typeface="+mn-lt"/>
                <a:ea typeface="+mn-ea"/>
                <a:cs typeface="+mn-cs"/>
              </a:defRPr>
            </a:pPr>
            <a:endParaRPr lang="en-US"/>
          </a:p>
        </c:txPr>
        <c:crossAx val="1690108319"/>
        <c:crosses val="autoZero"/>
        <c:crossBetween val="between"/>
        <c:majorUnit val="0.02"/>
      </c:valAx>
      <c:spPr>
        <a:noFill/>
        <a:ln>
          <a:noFill/>
        </a:ln>
        <a:effectLst/>
      </c:spPr>
    </c:plotArea>
    <c:legend>
      <c:legendPos val="r"/>
      <c:layout>
        <c:manualLayout>
          <c:xMode val="edge"/>
          <c:yMode val="edge"/>
          <c:x val="0.53154476200174172"/>
          <c:y val="0.54279287376038043"/>
          <c:w val="0.40466580663249013"/>
          <c:h val="0.29397321925324099"/>
        </c:manualLayout>
      </c:layout>
      <c:overlay val="1"/>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Sheet1!$C$179</c:f>
              <c:strCache>
                <c:ptCount val="1"/>
                <c:pt idx="0">
                  <c:v>Price Per Share ($)</c:v>
                </c:pt>
              </c:strCache>
            </c:strRef>
          </c:tx>
          <c:spPr>
            <a:solidFill>
              <a:srgbClr val="2C455F"/>
            </a:solidFill>
            <a:ln>
              <a:noFill/>
            </a:ln>
            <a:effectLst/>
          </c:spPr>
          <c:invertIfNegative val="0"/>
          <c:dLbls>
            <c:dLbl>
              <c:idx val="0"/>
              <c:tx>
                <c:rich>
                  <a:bodyPr/>
                  <a:lstStyle/>
                  <a:p>
                    <a:r>
                      <a:rPr lang="en-US"/>
                      <a:t>10.5M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59CD-A44E-8247-8CE5B4B96354}"/>
                </c:ext>
              </c:extLst>
            </c:dLbl>
            <c:dLbl>
              <c:idx val="1"/>
              <c:tx>
                <c:rich>
                  <a:bodyPr/>
                  <a:lstStyle/>
                  <a:p>
                    <a:r>
                      <a:rPr lang="en-US"/>
                      <a:t>12.4M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9CD-A44E-8247-8CE5B4B96354}"/>
                </c:ext>
              </c:extLst>
            </c:dLbl>
            <c:dLbl>
              <c:idx val="2"/>
              <c:tx>
                <c:rich>
                  <a:bodyPr/>
                  <a:lstStyle/>
                  <a:p>
                    <a:r>
                      <a:rPr lang="en-US"/>
                      <a:t>4.95M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59CD-A44E-8247-8CE5B4B9635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Sheet1!$A$180:$A$182</c:f>
              <c:numCache>
                <c:formatCode>General</c:formatCode>
                <c:ptCount val="3"/>
                <c:pt idx="0">
                  <c:v>2022</c:v>
                </c:pt>
                <c:pt idx="1">
                  <c:v>2023</c:v>
                </c:pt>
                <c:pt idx="2">
                  <c:v>2024</c:v>
                </c:pt>
              </c:numCache>
            </c:numRef>
          </c:cat>
          <c:val>
            <c:numRef>
              <c:f>Sheet1!$C$180:$C$182</c:f>
              <c:numCache>
                <c:formatCode>General</c:formatCode>
                <c:ptCount val="3"/>
                <c:pt idx="0">
                  <c:v>400</c:v>
                </c:pt>
                <c:pt idx="1">
                  <c:v>411</c:v>
                </c:pt>
                <c:pt idx="2">
                  <c:v>362</c:v>
                </c:pt>
              </c:numCache>
            </c:numRef>
          </c:val>
          <c:extLst>
            <c:ext xmlns:c16="http://schemas.microsoft.com/office/drawing/2014/chart" uri="{C3380CC4-5D6E-409C-BE32-E72D297353CC}">
              <c16:uniqueId val="{00000003-59CD-A44E-8247-8CE5B4B96354}"/>
            </c:ext>
          </c:extLst>
        </c:ser>
        <c:dLbls>
          <c:showLegendKey val="0"/>
          <c:showVal val="0"/>
          <c:showCatName val="0"/>
          <c:showSerName val="0"/>
          <c:showPercent val="0"/>
          <c:showBubbleSize val="0"/>
        </c:dLbls>
        <c:gapWidth val="219"/>
        <c:overlap val="-27"/>
        <c:axId val="1982518943"/>
        <c:axId val="1982517487"/>
      </c:barChart>
      <c:lineChart>
        <c:grouping val="standard"/>
        <c:varyColors val="0"/>
        <c:ser>
          <c:idx val="0"/>
          <c:order val="0"/>
          <c:tx>
            <c:strRef>
              <c:f>Sheet1!$B$179</c:f>
              <c:strCache>
                <c:ptCount val="1"/>
                <c:pt idx="0">
                  <c:v>Shares Repurchased (Millions)</c:v>
                </c:pt>
              </c:strCache>
            </c:strRef>
          </c:tx>
          <c:spPr>
            <a:ln w="28575" cap="rnd">
              <a:solidFill>
                <a:srgbClr val="ABC1D8"/>
              </a:solidFill>
              <a:round/>
            </a:ln>
            <a:effectLst/>
          </c:spPr>
          <c:marker>
            <c:symbol val="none"/>
          </c:marker>
          <c:cat>
            <c:numRef>
              <c:f>Sheet1!$A$180:$A$182</c:f>
              <c:numCache>
                <c:formatCode>General</c:formatCode>
                <c:ptCount val="3"/>
                <c:pt idx="0">
                  <c:v>2022</c:v>
                </c:pt>
                <c:pt idx="1">
                  <c:v>2023</c:v>
                </c:pt>
                <c:pt idx="2">
                  <c:v>2024</c:v>
                </c:pt>
              </c:numCache>
            </c:numRef>
          </c:cat>
          <c:val>
            <c:numRef>
              <c:f>Sheet1!$B$180:$B$182</c:f>
              <c:numCache>
                <c:formatCode>General</c:formatCode>
                <c:ptCount val="3"/>
                <c:pt idx="0">
                  <c:v>10.5</c:v>
                </c:pt>
                <c:pt idx="1">
                  <c:v>12.4</c:v>
                </c:pt>
                <c:pt idx="2">
                  <c:v>4.95</c:v>
                </c:pt>
              </c:numCache>
            </c:numRef>
          </c:val>
          <c:smooth val="0"/>
          <c:extLst>
            <c:ext xmlns:c16="http://schemas.microsoft.com/office/drawing/2014/chart" uri="{C3380CC4-5D6E-409C-BE32-E72D297353CC}">
              <c16:uniqueId val="{00000004-59CD-A44E-8247-8CE5B4B96354}"/>
            </c:ext>
          </c:extLst>
        </c:ser>
        <c:dLbls>
          <c:showLegendKey val="0"/>
          <c:showVal val="0"/>
          <c:showCatName val="0"/>
          <c:showSerName val="0"/>
          <c:showPercent val="0"/>
          <c:showBubbleSize val="0"/>
        </c:dLbls>
        <c:marker val="1"/>
        <c:smooth val="0"/>
        <c:axId val="1548327647"/>
        <c:axId val="1668200463"/>
      </c:lineChart>
      <c:catAx>
        <c:axId val="1548327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8200463"/>
        <c:crosses val="autoZero"/>
        <c:auto val="1"/>
        <c:lblAlgn val="ctr"/>
        <c:lblOffset val="100"/>
        <c:noMultiLvlLbl val="0"/>
      </c:catAx>
      <c:valAx>
        <c:axId val="16682004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548327647"/>
        <c:crosses val="autoZero"/>
        <c:crossBetween val="between"/>
      </c:valAx>
      <c:valAx>
        <c:axId val="1982517487"/>
        <c:scaling>
          <c:orientation val="minMax"/>
        </c:scaling>
        <c:delete val="0"/>
        <c:axPos val="r"/>
        <c:numFmt formatCode="&quot;$&quot;#,##0.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82518943"/>
        <c:crosses val="max"/>
        <c:crossBetween val="between"/>
      </c:valAx>
      <c:catAx>
        <c:axId val="1982518943"/>
        <c:scaling>
          <c:orientation val="minMax"/>
        </c:scaling>
        <c:delete val="1"/>
        <c:axPos val="b"/>
        <c:numFmt formatCode="General" sourceLinked="1"/>
        <c:majorTickMark val="out"/>
        <c:minorTickMark val="none"/>
        <c:tickLblPos val="nextTo"/>
        <c:crossAx val="198251748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US" sz="1200" b="1">
                <a:solidFill>
                  <a:srgbClr val="000000"/>
                </a:solidFill>
                <a:latin typeface="Garamond" panose="02020404030301010803" pitchFamily="18" charset="0"/>
              </a:rPr>
              <a:t>Facility</a:t>
            </a:r>
            <a:r>
              <a:rPr lang="en-US" sz="1200" b="1" baseline="0">
                <a:solidFill>
                  <a:srgbClr val="000000"/>
                </a:solidFill>
                <a:latin typeface="Garamond" panose="02020404030301010803" pitchFamily="18" charset="0"/>
              </a:rPr>
              <a:t> Comparison: HCA vs Competitors</a:t>
            </a:r>
            <a:endParaRPr lang="en-US" sz="1200" b="1">
              <a:solidFill>
                <a:srgbClr val="000000"/>
              </a:solidFill>
              <a:latin typeface="Garamond" panose="02020404030301010803" pitchFamily="18" charset="0"/>
            </a:endParaRPr>
          </a:p>
        </c:rich>
      </c:tx>
      <c:layout>
        <c:manualLayout>
          <c:xMode val="edge"/>
          <c:yMode val="edge"/>
          <c:x val="0.23010411198600175"/>
          <c:y val="2.777777777777777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tx>
            <c:strRef>
              <c:f>Sheet1!$B$191</c:f>
              <c:strCache>
                <c:ptCount val="1"/>
                <c:pt idx="0">
                  <c:v>Number of Facilities</c:v>
                </c:pt>
              </c:strCache>
            </c:strRef>
          </c:tx>
          <c:spPr>
            <a:solidFill>
              <a:schemeClr val="accent1"/>
            </a:solidFill>
            <a:ln>
              <a:noFill/>
            </a:ln>
            <a:effectLst/>
          </c:spPr>
          <c:invertIfNegative val="0"/>
          <c:cat>
            <c:strRef>
              <c:f>Sheet1!$A$192:$A$196</c:f>
              <c:strCache>
                <c:ptCount val="5"/>
                <c:pt idx="0">
                  <c:v>HCA Healthcare</c:v>
                </c:pt>
                <c:pt idx="1">
                  <c:v>Tenet Healthcare</c:v>
                </c:pt>
                <c:pt idx="2">
                  <c:v>Universal Health Services</c:v>
                </c:pt>
                <c:pt idx="3">
                  <c:v>Community Health Systems</c:v>
                </c:pt>
                <c:pt idx="4">
                  <c:v>Ascension Health</c:v>
                </c:pt>
              </c:strCache>
            </c:strRef>
          </c:cat>
          <c:val>
            <c:numRef>
              <c:f>Sheet1!$B$192:$B$196</c:f>
              <c:numCache>
                <c:formatCode>General</c:formatCode>
                <c:ptCount val="5"/>
                <c:pt idx="0">
                  <c:v>1800</c:v>
                </c:pt>
                <c:pt idx="1">
                  <c:v>475</c:v>
                </c:pt>
                <c:pt idx="2">
                  <c:v>400</c:v>
                </c:pt>
                <c:pt idx="3">
                  <c:v>250</c:v>
                </c:pt>
                <c:pt idx="4">
                  <c:v>261</c:v>
                </c:pt>
              </c:numCache>
            </c:numRef>
          </c:val>
          <c:extLst>
            <c:ext xmlns:c16="http://schemas.microsoft.com/office/drawing/2014/chart" uri="{C3380CC4-5D6E-409C-BE32-E72D297353CC}">
              <c16:uniqueId val="{00000000-1E17-1F47-9190-5A97E929A399}"/>
            </c:ext>
          </c:extLst>
        </c:ser>
        <c:dLbls>
          <c:showLegendKey val="0"/>
          <c:showVal val="0"/>
          <c:showCatName val="0"/>
          <c:showSerName val="0"/>
          <c:showPercent val="0"/>
          <c:showBubbleSize val="0"/>
        </c:dLbls>
        <c:gapWidth val="182"/>
        <c:axId val="38753264"/>
        <c:axId val="38754976"/>
      </c:barChart>
      <c:catAx>
        <c:axId val="38753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0000"/>
                </a:solidFill>
                <a:latin typeface="+mn-lt"/>
                <a:ea typeface="+mn-ea"/>
                <a:cs typeface="+mn-cs"/>
              </a:defRPr>
            </a:pPr>
            <a:endParaRPr lang="en-US"/>
          </a:p>
        </c:txPr>
        <c:crossAx val="38754976"/>
        <c:crosses val="autoZero"/>
        <c:auto val="1"/>
        <c:lblAlgn val="ctr"/>
        <c:lblOffset val="100"/>
        <c:noMultiLvlLbl val="0"/>
      </c:catAx>
      <c:valAx>
        <c:axId val="38754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000"/>
                </a:solidFill>
                <a:latin typeface="+mn-lt"/>
                <a:ea typeface="+mn-ea"/>
                <a:cs typeface="+mn-cs"/>
              </a:defRPr>
            </a:pPr>
            <a:endParaRPr lang="en-US"/>
          </a:p>
        </c:txPr>
        <c:crossAx val="38753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spc="0" baseline="0">
                <a:solidFill>
                  <a:schemeClr val="tx1"/>
                </a:solidFill>
                <a:latin typeface="+mn-lt"/>
                <a:ea typeface="+mn-ea"/>
                <a:cs typeface="+mn-cs"/>
              </a:defRPr>
            </a:pPr>
            <a:r>
              <a:rPr lang="en-US" sz="900" b="1" baseline="0">
                <a:solidFill>
                  <a:schemeClr val="tx1"/>
                </a:solidFill>
                <a:latin typeface="Garamond" panose="02020404030301010803" pitchFamily="18" charset="0"/>
              </a:rPr>
              <a:t>Outpatient Volume Growth</a:t>
            </a:r>
          </a:p>
        </c:rich>
      </c:tx>
      <c:overlay val="0"/>
      <c:spPr>
        <a:noFill/>
        <a:ln>
          <a:noFill/>
        </a:ln>
        <a:effectLst/>
      </c:spPr>
      <c:txPr>
        <a:bodyPr rot="0" spcFirstLastPara="1" vertOverflow="ellipsis" vert="horz" wrap="square" anchor="ctr" anchorCtr="1"/>
        <a:lstStyle/>
        <a:p>
          <a:pPr>
            <a:defRPr sz="9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6369503640720648E-2"/>
          <c:y val="0.19159159251092722"/>
          <c:w val="0.85337055300981635"/>
          <c:h val="0.62642191892373844"/>
        </c:manualLayout>
      </c:layout>
      <c:barChart>
        <c:barDir val="bar"/>
        <c:grouping val="clustered"/>
        <c:varyColors val="0"/>
        <c:ser>
          <c:idx val="0"/>
          <c:order val="0"/>
          <c:tx>
            <c:strRef>
              <c:f>Sheet1!$B$1</c:f>
              <c:strCache>
                <c:ptCount val="1"/>
                <c:pt idx="0">
                  <c:v>Outpatient Volume Growth</c:v>
                </c:pt>
              </c:strCache>
            </c:strRef>
          </c:tx>
          <c:spPr>
            <a:solidFill>
              <a:schemeClr val="accent1">
                <a:lumMod val="75000"/>
              </a:schemeClr>
            </a:solidFill>
            <a:ln>
              <a:solidFill>
                <a:schemeClr val="accent1">
                  <a:shade val="15000"/>
                </a:schemeClr>
              </a:solidFill>
            </a:ln>
            <a:effectLst/>
          </c:spPr>
          <c:invertIfNegative val="0"/>
          <c:cat>
            <c:strRef>
              <c:f>Sheet1!$A$2:$A$7</c:f>
              <c:strCache>
                <c:ptCount val="6"/>
                <c:pt idx="0">
                  <c:v>55-59 yrs</c:v>
                </c:pt>
                <c:pt idx="1">
                  <c:v>60-64 yrs</c:v>
                </c:pt>
                <c:pt idx="2">
                  <c:v>70-74 yrs</c:v>
                </c:pt>
                <c:pt idx="3">
                  <c:v>75-79 yrs</c:v>
                </c:pt>
                <c:pt idx="4">
                  <c:v>80-84 yrs</c:v>
                </c:pt>
                <c:pt idx="5">
                  <c:v>85+ yrs</c:v>
                </c:pt>
              </c:strCache>
            </c:strRef>
          </c:cat>
          <c:val>
            <c:numRef>
              <c:f>Sheet1!$B$2:$B$7</c:f>
              <c:numCache>
                <c:formatCode>0.0%</c:formatCode>
                <c:ptCount val="6"/>
                <c:pt idx="0">
                  <c:v>-5.5E-2</c:v>
                </c:pt>
                <c:pt idx="1">
                  <c:v>-6.9000000000000006E-2</c:v>
                </c:pt>
                <c:pt idx="2">
                  <c:v>0.16500000000000001</c:v>
                </c:pt>
                <c:pt idx="3">
                  <c:v>0.38900000000000001</c:v>
                </c:pt>
                <c:pt idx="4">
                  <c:v>0.65200000000000002</c:v>
                </c:pt>
                <c:pt idx="5">
                  <c:v>0.48199999999999998</c:v>
                </c:pt>
              </c:numCache>
            </c:numRef>
          </c:val>
          <c:extLst>
            <c:ext xmlns:c16="http://schemas.microsoft.com/office/drawing/2014/chart" uri="{C3380CC4-5D6E-409C-BE32-E72D297353CC}">
              <c16:uniqueId val="{00000000-DBD6-0440-A291-D848F016164B}"/>
            </c:ext>
          </c:extLst>
        </c:ser>
        <c:dLbls>
          <c:showLegendKey val="0"/>
          <c:showVal val="0"/>
          <c:showCatName val="0"/>
          <c:showSerName val="0"/>
          <c:showPercent val="0"/>
          <c:showBubbleSize val="0"/>
        </c:dLbls>
        <c:gapWidth val="182"/>
        <c:axId val="1699733152"/>
        <c:axId val="1837979584"/>
      </c:barChart>
      <c:catAx>
        <c:axId val="1699733152"/>
        <c:scaling>
          <c:orientation val="minMax"/>
        </c:scaling>
        <c:delete val="0"/>
        <c:axPos val="l"/>
        <c:numFmt formatCode="General" sourceLinked="1"/>
        <c:majorTickMark val="none"/>
        <c:minorTickMark val="none"/>
        <c:tickLblPos val="nextTo"/>
        <c:spPr>
          <a:solidFill>
            <a:schemeClr val="tx1"/>
          </a:solidFill>
          <a:ln w="25400" cap="flat" cmpd="sng" algn="ctr">
            <a:solidFill>
              <a:schemeClr val="tx1">
                <a:lumMod val="15000"/>
                <a:lumOff val="85000"/>
              </a:schemeClr>
            </a:solidFill>
            <a:round/>
          </a:ln>
          <a:effectLst>
            <a:softEdge rad="1123854"/>
          </a:effectLst>
        </c:spPr>
        <c:txPr>
          <a:bodyPr rot="-60000000" spcFirstLastPara="1" vertOverflow="ellipsis" vert="horz" wrap="square" anchor="t" anchorCtr="0"/>
          <a:lstStyle/>
          <a:p>
            <a:pPr>
              <a:defRPr sz="800" b="1" i="0" u="none" strike="noStrike" kern="1200" baseline="0">
                <a:solidFill>
                  <a:schemeClr val="tx1"/>
                </a:solidFill>
                <a:latin typeface="Garamond" panose="02020404030301010803" pitchFamily="18" charset="0"/>
                <a:ea typeface="+mn-ea"/>
                <a:cs typeface="+mn-cs"/>
              </a:defRPr>
            </a:pPr>
            <a:endParaRPr lang="en-US"/>
          </a:p>
        </c:txPr>
        <c:crossAx val="1837979584"/>
        <c:crosses val="autoZero"/>
        <c:auto val="0"/>
        <c:lblAlgn val="ctr"/>
        <c:lblOffset val="300"/>
        <c:noMultiLvlLbl val="0"/>
      </c:catAx>
      <c:valAx>
        <c:axId val="1837979584"/>
        <c:scaling>
          <c:orientation val="minMax"/>
        </c:scaling>
        <c:delete val="0"/>
        <c:axPos val="b"/>
        <c:numFmt formatCode="0.0%" sourceLinked="1"/>
        <c:majorTickMark val="none"/>
        <c:minorTickMark val="none"/>
        <c:tickLblPos val="low"/>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Garamond" panose="02020404030301010803" pitchFamily="18" charset="0"/>
                <a:ea typeface="+mn-ea"/>
                <a:cs typeface="+mn-cs"/>
              </a:defRPr>
            </a:pPr>
            <a:endParaRPr lang="en-US"/>
          </a:p>
        </c:txPr>
        <c:crossAx val="1699733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18617938695929"/>
          <c:y val="6.5298742917400135E-2"/>
          <c:w val="0.83274309734499863"/>
          <c:h val="0.545195424133331"/>
        </c:manualLayout>
      </c:layout>
      <c:barChart>
        <c:barDir val="col"/>
        <c:grouping val="clustered"/>
        <c:varyColors val="0"/>
        <c:ser>
          <c:idx val="0"/>
          <c:order val="0"/>
          <c:tx>
            <c:strRef>
              <c:f>Sheet1!$B$25</c:f>
              <c:strCache>
                <c:ptCount val="1"/>
                <c:pt idx="0">
                  <c:v>Nominal Pop. Growth (thousands)</c:v>
                </c:pt>
              </c:strCache>
            </c:strRef>
          </c:tx>
          <c:spPr>
            <a:solidFill>
              <a:schemeClr val="tx1"/>
            </a:solidFill>
            <a:ln>
              <a:noFill/>
            </a:ln>
            <a:effectLst/>
          </c:spPr>
          <c:invertIfNegative val="0"/>
          <c:dPt>
            <c:idx val="0"/>
            <c:invertIfNegative val="0"/>
            <c:bubble3D val="0"/>
            <c:spPr>
              <a:solidFill>
                <a:schemeClr val="tx1"/>
              </a:solidFill>
              <a:ln w="25400">
                <a:solidFill>
                  <a:schemeClr val="accent6">
                    <a:lumMod val="40000"/>
                    <a:lumOff val="60000"/>
                  </a:schemeClr>
                </a:solidFill>
                <a:prstDash val="solid"/>
              </a:ln>
              <a:effectLst/>
            </c:spPr>
            <c:extLst>
              <c:ext xmlns:c16="http://schemas.microsoft.com/office/drawing/2014/chart" uri="{C3380CC4-5D6E-409C-BE32-E72D297353CC}">
                <c16:uniqueId val="{00000001-C7F0-D142-99D6-7AB4AB9EDF3D}"/>
              </c:ext>
            </c:extLst>
          </c:dPt>
          <c:dPt>
            <c:idx val="2"/>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03-C7F0-D142-99D6-7AB4AB9EDF3D}"/>
              </c:ext>
            </c:extLst>
          </c:dPt>
          <c:dPt>
            <c:idx val="3"/>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05-C7F0-D142-99D6-7AB4AB9EDF3D}"/>
              </c:ext>
            </c:extLst>
          </c:dPt>
          <c:dPt>
            <c:idx val="5"/>
            <c:invertIfNegative val="0"/>
            <c:bubble3D val="0"/>
            <c:spPr>
              <a:solidFill>
                <a:schemeClr val="bg2">
                  <a:lumMod val="75000"/>
                </a:schemeClr>
              </a:solidFill>
              <a:ln>
                <a:noFill/>
              </a:ln>
              <a:effectLst/>
            </c:spPr>
            <c:extLst>
              <c:ext xmlns:c16="http://schemas.microsoft.com/office/drawing/2014/chart" uri="{C3380CC4-5D6E-409C-BE32-E72D297353CC}">
                <c16:uniqueId val="{00000007-C7F0-D142-99D6-7AB4AB9EDF3D}"/>
              </c:ext>
            </c:extLst>
          </c:dPt>
          <c:dPt>
            <c:idx val="7"/>
            <c:invertIfNegative val="0"/>
            <c:bubble3D val="0"/>
            <c:spPr>
              <a:solidFill>
                <a:schemeClr val="bg2">
                  <a:lumMod val="75000"/>
                </a:schemeClr>
              </a:solidFill>
              <a:ln>
                <a:noFill/>
              </a:ln>
              <a:effectLst/>
            </c:spPr>
            <c:extLst>
              <c:ext xmlns:c16="http://schemas.microsoft.com/office/drawing/2014/chart" uri="{C3380CC4-5D6E-409C-BE32-E72D297353CC}">
                <c16:uniqueId val="{00000009-C7F0-D142-99D6-7AB4AB9EDF3D}"/>
              </c:ext>
            </c:extLst>
          </c:dPt>
          <c:dPt>
            <c:idx val="8"/>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0B-C7F0-D142-99D6-7AB4AB9EDF3D}"/>
              </c:ext>
            </c:extLst>
          </c:dPt>
          <c:dPt>
            <c:idx val="11"/>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0D-C7F0-D142-99D6-7AB4AB9EDF3D}"/>
              </c:ext>
            </c:extLst>
          </c:dPt>
          <c:dPt>
            <c:idx val="12"/>
            <c:invertIfNegative val="0"/>
            <c:bubble3D val="0"/>
            <c:spPr>
              <a:solidFill>
                <a:schemeClr val="bg2">
                  <a:lumMod val="75000"/>
                </a:schemeClr>
              </a:solidFill>
              <a:ln>
                <a:noFill/>
              </a:ln>
              <a:effectLst/>
            </c:spPr>
            <c:extLst>
              <c:ext xmlns:c16="http://schemas.microsoft.com/office/drawing/2014/chart" uri="{C3380CC4-5D6E-409C-BE32-E72D297353CC}">
                <c16:uniqueId val="{0000000F-C7F0-D142-99D6-7AB4AB9EDF3D}"/>
              </c:ext>
            </c:extLst>
          </c:dPt>
          <c:dPt>
            <c:idx val="14"/>
            <c:invertIfNegative val="0"/>
            <c:bubble3D val="0"/>
            <c:spPr>
              <a:solidFill>
                <a:schemeClr val="bg2">
                  <a:lumMod val="75000"/>
                </a:schemeClr>
              </a:solidFill>
              <a:ln>
                <a:noFill/>
              </a:ln>
              <a:effectLst/>
            </c:spPr>
            <c:extLst>
              <c:ext xmlns:c16="http://schemas.microsoft.com/office/drawing/2014/chart" uri="{C3380CC4-5D6E-409C-BE32-E72D297353CC}">
                <c16:uniqueId val="{00000011-C7F0-D142-99D6-7AB4AB9EDF3D}"/>
              </c:ext>
            </c:extLst>
          </c:dPt>
          <c:dPt>
            <c:idx val="15"/>
            <c:invertIfNegative val="0"/>
            <c:bubble3D val="0"/>
            <c:spPr>
              <a:solidFill>
                <a:schemeClr val="bg2">
                  <a:lumMod val="75000"/>
                </a:schemeClr>
              </a:solidFill>
              <a:ln>
                <a:noFill/>
              </a:ln>
              <a:effectLst/>
            </c:spPr>
            <c:extLst>
              <c:ext xmlns:c16="http://schemas.microsoft.com/office/drawing/2014/chart" uri="{C3380CC4-5D6E-409C-BE32-E72D297353CC}">
                <c16:uniqueId val="{00000013-C7F0-D142-99D6-7AB4AB9EDF3D}"/>
              </c:ext>
            </c:extLst>
          </c:dPt>
          <c:dPt>
            <c:idx val="16"/>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15-C7F0-D142-99D6-7AB4AB9EDF3D}"/>
              </c:ext>
            </c:extLst>
          </c:dPt>
          <c:dPt>
            <c:idx val="17"/>
            <c:invertIfNegative val="0"/>
            <c:bubble3D val="0"/>
            <c:spPr>
              <a:solidFill>
                <a:schemeClr val="bg2">
                  <a:lumMod val="75000"/>
                </a:schemeClr>
              </a:solidFill>
              <a:ln>
                <a:noFill/>
              </a:ln>
              <a:effectLst/>
            </c:spPr>
            <c:extLst>
              <c:ext xmlns:c16="http://schemas.microsoft.com/office/drawing/2014/chart" uri="{C3380CC4-5D6E-409C-BE32-E72D297353CC}">
                <c16:uniqueId val="{00000017-C7F0-D142-99D6-7AB4AB9EDF3D}"/>
              </c:ext>
            </c:extLst>
          </c:dPt>
          <c:dPt>
            <c:idx val="18"/>
            <c:invertIfNegative val="0"/>
            <c:bubble3D val="0"/>
            <c:spPr>
              <a:solidFill>
                <a:schemeClr val="tx1"/>
              </a:solidFill>
              <a:ln w="25400">
                <a:solidFill>
                  <a:schemeClr val="accent6">
                    <a:lumMod val="40000"/>
                    <a:lumOff val="60000"/>
                  </a:schemeClr>
                </a:solidFill>
              </a:ln>
              <a:effectLst/>
            </c:spPr>
            <c:extLst>
              <c:ext xmlns:c16="http://schemas.microsoft.com/office/drawing/2014/chart" uri="{C3380CC4-5D6E-409C-BE32-E72D297353CC}">
                <c16:uniqueId val="{00000019-C7F0-D142-99D6-7AB4AB9EDF3D}"/>
              </c:ext>
            </c:extLst>
          </c:dPt>
          <c:dPt>
            <c:idx val="19"/>
            <c:invertIfNegative val="0"/>
            <c:bubble3D val="0"/>
            <c:spPr>
              <a:solidFill>
                <a:schemeClr val="bg2">
                  <a:lumMod val="75000"/>
                </a:schemeClr>
              </a:solidFill>
              <a:ln>
                <a:noFill/>
              </a:ln>
              <a:effectLst/>
            </c:spPr>
            <c:extLst>
              <c:ext xmlns:c16="http://schemas.microsoft.com/office/drawing/2014/chart" uri="{C3380CC4-5D6E-409C-BE32-E72D297353CC}">
                <c16:uniqueId val="{0000001B-C7F0-D142-99D6-7AB4AB9EDF3D}"/>
              </c:ext>
            </c:extLst>
          </c:dPt>
          <c:cat>
            <c:strRef>
              <c:f>Sheet1!$A$26:$A$45</c:f>
              <c:strCache>
                <c:ptCount val="20"/>
                <c:pt idx="0">
                  <c:v>Dallas-FW</c:v>
                </c:pt>
                <c:pt idx="1">
                  <c:v>Phoenix</c:v>
                </c:pt>
                <c:pt idx="2">
                  <c:v>Houston</c:v>
                </c:pt>
                <c:pt idx="3">
                  <c:v>Austin</c:v>
                </c:pt>
                <c:pt idx="4">
                  <c:v>Atlanta</c:v>
                </c:pt>
                <c:pt idx="5">
                  <c:v>Charlotte</c:v>
                </c:pt>
                <c:pt idx="6">
                  <c:v>Tampa</c:v>
                </c:pt>
                <c:pt idx="7">
                  <c:v>Seattle</c:v>
                </c:pt>
                <c:pt idx="8">
                  <c:v>San Antonio</c:v>
                </c:pt>
                <c:pt idx="9">
                  <c:v>Las Vegas</c:v>
                </c:pt>
                <c:pt idx="10">
                  <c:v>Inland Empire</c:v>
                </c:pt>
                <c:pt idx="11">
                  <c:v>Orlando</c:v>
                </c:pt>
                <c:pt idx="12">
                  <c:v>Raleigh</c:v>
                </c:pt>
                <c:pt idx="13">
                  <c:v>Nashville</c:v>
                </c:pt>
                <c:pt idx="14">
                  <c:v>Washington</c:v>
                </c:pt>
                <c:pt idx="15">
                  <c:v>Denver</c:v>
                </c:pt>
                <c:pt idx="16">
                  <c:v>Jacksonville</c:v>
                </c:pt>
                <c:pt idx="17">
                  <c:v>Boise</c:v>
                </c:pt>
                <c:pt idx="18">
                  <c:v>Fort Myers</c:v>
                </c:pt>
                <c:pt idx="19">
                  <c:v>Portland</c:v>
                </c:pt>
              </c:strCache>
            </c:strRef>
          </c:cat>
          <c:val>
            <c:numRef>
              <c:f>Sheet1!$B$26:$B$45</c:f>
              <c:numCache>
                <c:formatCode>#,##0</c:formatCode>
                <c:ptCount val="20"/>
                <c:pt idx="0">
                  <c:v>120000</c:v>
                </c:pt>
                <c:pt idx="1">
                  <c:v>106000</c:v>
                </c:pt>
                <c:pt idx="2">
                  <c:v>91000</c:v>
                </c:pt>
                <c:pt idx="3">
                  <c:v>66000</c:v>
                </c:pt>
                <c:pt idx="4">
                  <c:v>60000</c:v>
                </c:pt>
                <c:pt idx="5">
                  <c:v>42500</c:v>
                </c:pt>
                <c:pt idx="6">
                  <c:v>41000</c:v>
                </c:pt>
                <c:pt idx="7">
                  <c:v>40500</c:v>
                </c:pt>
                <c:pt idx="8">
                  <c:v>40000</c:v>
                </c:pt>
                <c:pt idx="9">
                  <c:v>40000</c:v>
                </c:pt>
                <c:pt idx="10">
                  <c:v>38000</c:v>
                </c:pt>
                <c:pt idx="11">
                  <c:v>36000</c:v>
                </c:pt>
                <c:pt idx="12">
                  <c:v>30000</c:v>
                </c:pt>
                <c:pt idx="13">
                  <c:v>28000</c:v>
                </c:pt>
                <c:pt idx="14">
                  <c:v>27000</c:v>
                </c:pt>
                <c:pt idx="15">
                  <c:v>25500</c:v>
                </c:pt>
                <c:pt idx="16">
                  <c:v>22500</c:v>
                </c:pt>
                <c:pt idx="17">
                  <c:v>20000</c:v>
                </c:pt>
                <c:pt idx="18">
                  <c:v>19000</c:v>
                </c:pt>
                <c:pt idx="19">
                  <c:v>18000</c:v>
                </c:pt>
              </c:numCache>
            </c:numRef>
          </c:val>
          <c:extLst>
            <c:ext xmlns:c16="http://schemas.microsoft.com/office/drawing/2014/chart" uri="{C3380CC4-5D6E-409C-BE32-E72D297353CC}">
              <c16:uniqueId val="{0000001C-C7F0-D142-99D6-7AB4AB9EDF3D}"/>
            </c:ext>
          </c:extLst>
        </c:ser>
        <c:dLbls>
          <c:showLegendKey val="0"/>
          <c:showVal val="0"/>
          <c:showCatName val="0"/>
          <c:showSerName val="0"/>
          <c:showPercent val="0"/>
          <c:showBubbleSize val="0"/>
        </c:dLbls>
        <c:gapWidth val="219"/>
        <c:overlap val="-27"/>
        <c:axId val="1361271840"/>
        <c:axId val="968115519"/>
      </c:barChart>
      <c:catAx>
        <c:axId val="1361271840"/>
        <c:scaling>
          <c:orientation val="minMax"/>
        </c:scaling>
        <c:delete val="0"/>
        <c:axPos val="b"/>
        <c:numFmt formatCode="General" sourceLinked="1"/>
        <c:majorTickMark val="none"/>
        <c:minorTickMark val="none"/>
        <c:tickLblPos val="nextTo"/>
        <c:spPr>
          <a:noFill/>
          <a:ln w="9525" cap="flat" cmpd="sng" algn="ctr">
            <a:solidFill>
              <a:schemeClr val="accent1">
                <a:shade val="15000"/>
              </a:schemeClr>
            </a:solidFill>
            <a:round/>
          </a:ln>
          <a:effectLst/>
        </c:spPr>
        <c:txPr>
          <a:bodyPr rot="-3180000" spcFirstLastPara="1" vertOverflow="ellipsis" wrap="square" anchor="ctr" anchorCtr="1"/>
          <a:lstStyle/>
          <a:p>
            <a:pPr>
              <a:defRPr sz="900" b="1" i="0" u="none" strike="noStrike" kern="1200" baseline="0">
                <a:solidFill>
                  <a:schemeClr val="tx1"/>
                </a:solidFill>
                <a:latin typeface="Garamond" panose="02020404030301010803" pitchFamily="18" charset="0"/>
                <a:ea typeface="+mn-ea"/>
                <a:cs typeface="+mn-cs"/>
              </a:defRPr>
            </a:pPr>
            <a:endParaRPr lang="en-US"/>
          </a:p>
        </c:txPr>
        <c:crossAx val="968115519"/>
        <c:crosses val="autoZero"/>
        <c:auto val="1"/>
        <c:lblAlgn val="ctr"/>
        <c:lblOffset val="200"/>
        <c:noMultiLvlLbl val="0"/>
      </c:catAx>
      <c:valAx>
        <c:axId val="96811551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Garamond" panose="02020404030301010803" pitchFamily="18" charset="0"/>
                <a:ea typeface="+mn-ea"/>
                <a:cs typeface="+mn-cs"/>
              </a:defRPr>
            </a:pPr>
            <a:endParaRPr lang="en-US"/>
          </a:p>
        </c:txPr>
        <c:crossAx val="136127184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0.20713</cdr:x>
      <cdr:y>0.26147</cdr:y>
    </cdr:from>
    <cdr:to>
      <cdr:x>0.90297</cdr:x>
      <cdr:y>0.45094</cdr:y>
    </cdr:to>
    <cdr:cxnSp macro="">
      <cdr:nvCxnSpPr>
        <cdr:cNvPr id="2" name="Straight Arrow Connector 1">
          <a:extLst xmlns:a="http://schemas.openxmlformats.org/drawingml/2006/main">
            <a:ext uri="{FF2B5EF4-FFF2-40B4-BE49-F238E27FC236}">
              <a16:creationId xmlns:a16="http://schemas.microsoft.com/office/drawing/2014/main" id="{778732E9-91D6-243B-BCE6-B8F5CF7B2BF9}"/>
            </a:ext>
          </a:extLst>
        </cdr:cNvPr>
        <cdr:cNvCxnSpPr>
          <a:cxnSpLocks xmlns:a="http://schemas.openxmlformats.org/drawingml/2006/main"/>
        </cdr:cNvCxnSpPr>
      </cdr:nvCxnSpPr>
      <cdr:spPr>
        <a:xfrm xmlns:a="http://schemas.openxmlformats.org/drawingml/2006/main" flipV="1">
          <a:off x="438508" y="389060"/>
          <a:ext cx="1473132" cy="281925"/>
        </a:xfrm>
        <a:prstGeom xmlns:a="http://schemas.openxmlformats.org/drawingml/2006/main" prst="straightConnector1">
          <a:avLst/>
        </a:prstGeom>
        <a:ln xmlns:a="http://schemas.openxmlformats.org/drawingml/2006/main">
          <a:solidFill>
            <a:srgbClr val="00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6D3DD7-1D22-4C63-9ABB-C7C15F4863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3D2C209A-6C40-450D-86EE-44D89F207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197E26-4DA6-410D-A2D9-F79A5967E5C2}" type="datetimeFigureOut">
              <a:rPr lang="en-CA" smtClean="0"/>
              <a:t>2025-05-09</a:t>
            </a:fld>
            <a:endParaRPr lang="en-CA"/>
          </a:p>
        </p:txBody>
      </p:sp>
      <p:sp>
        <p:nvSpPr>
          <p:cNvPr id="4" name="Footer Placeholder 3">
            <a:extLst>
              <a:ext uri="{FF2B5EF4-FFF2-40B4-BE49-F238E27FC236}">
                <a16:creationId xmlns:a16="http://schemas.microsoft.com/office/drawing/2014/main" id="{EDF5AD22-C9A7-4081-B752-56353DE654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D0C4274-3779-453B-9A98-37D8101794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F7A7F5-02E2-4F8B-8644-193C657A9A89}" type="slidenum">
              <a:rPr lang="en-CA" smtClean="0"/>
              <a:t>‹#›</a:t>
            </a:fld>
            <a:endParaRPr lang="en-CA"/>
          </a:p>
        </p:txBody>
      </p:sp>
    </p:spTree>
    <p:extLst>
      <p:ext uri="{BB962C8B-B14F-4D97-AF65-F5344CB8AC3E}">
        <p14:creationId xmlns:p14="http://schemas.microsoft.com/office/powerpoint/2010/main" val="1389950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0C96C-2F72-4F3C-8FB6-FAB6512EE1C7}" type="datetimeFigureOut">
              <a:rPr lang="en-CA" smtClean="0"/>
              <a:t>2025-05-09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23847-3125-46C9-9DED-479F8E4BC832}" type="slidenum">
              <a:rPr lang="en-CA" smtClean="0"/>
              <a:t>‹#›</a:t>
            </a:fld>
            <a:endParaRPr lang="en-CA"/>
          </a:p>
        </p:txBody>
      </p:sp>
    </p:spTree>
    <p:extLst>
      <p:ext uri="{BB962C8B-B14F-4D97-AF65-F5344CB8AC3E}">
        <p14:creationId xmlns:p14="http://schemas.microsoft.com/office/powerpoint/2010/main" val="303846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23847-3125-46C9-9DED-479F8E4BC832}" type="slidenum">
              <a:rPr lang="en-CA" smtClean="0"/>
              <a:t>3</a:t>
            </a:fld>
            <a:endParaRPr lang="en-CA"/>
          </a:p>
        </p:txBody>
      </p:sp>
    </p:spTree>
    <p:extLst>
      <p:ext uri="{BB962C8B-B14F-4D97-AF65-F5344CB8AC3E}">
        <p14:creationId xmlns:p14="http://schemas.microsoft.com/office/powerpoint/2010/main" val="149398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23847-3125-46C9-9DED-479F8E4BC832}" type="slidenum">
              <a:rPr lang="en-CA" smtClean="0"/>
              <a:t>15</a:t>
            </a:fld>
            <a:endParaRPr lang="en-CA"/>
          </a:p>
        </p:txBody>
      </p:sp>
    </p:spTree>
    <p:extLst>
      <p:ext uri="{BB962C8B-B14F-4D97-AF65-F5344CB8AC3E}">
        <p14:creationId xmlns:p14="http://schemas.microsoft.com/office/powerpoint/2010/main" val="412711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2EDFE51-B04A-F366-4F42-E2F303A58AF3}"/>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20D3AED2-3601-B364-5CB9-08443969F74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a:extLst>
              <a:ext uri="{FF2B5EF4-FFF2-40B4-BE49-F238E27FC236}">
                <a16:creationId xmlns:a16="http://schemas.microsoft.com/office/drawing/2014/main" id="{4819C6C2-1FAC-D539-B27A-DE472F559367}"/>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3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23847-3125-46C9-9DED-479F8E4BC832}" type="slidenum">
              <a:rPr lang="en-CA" smtClean="0"/>
              <a:t>5</a:t>
            </a:fld>
            <a:endParaRPr lang="en-CA"/>
          </a:p>
        </p:txBody>
      </p:sp>
    </p:spTree>
    <p:extLst>
      <p:ext uri="{BB962C8B-B14F-4D97-AF65-F5344CB8AC3E}">
        <p14:creationId xmlns:p14="http://schemas.microsoft.com/office/powerpoint/2010/main" val="390860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9A2F7-7FE6-01B7-77F1-45679D5EF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73127-A445-525A-58BA-7F63FDC9C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B87D2-A2D9-7A44-AEB7-2AD6A87D25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DD1D98-A0F1-DE57-0CF1-8005CCD53DF6}"/>
              </a:ext>
            </a:extLst>
          </p:cNvPr>
          <p:cNvSpPr>
            <a:spLocks noGrp="1"/>
          </p:cNvSpPr>
          <p:nvPr>
            <p:ph type="sldNum" sz="quarter" idx="5"/>
          </p:nvPr>
        </p:nvSpPr>
        <p:spPr/>
        <p:txBody>
          <a:bodyPr/>
          <a:lstStyle/>
          <a:p>
            <a:fld id="{A3423847-3125-46C9-9DED-479F8E4BC832}" type="slidenum">
              <a:rPr lang="en-CA" smtClean="0"/>
              <a:t>6</a:t>
            </a:fld>
            <a:endParaRPr lang="en-CA"/>
          </a:p>
        </p:txBody>
      </p:sp>
    </p:spTree>
    <p:extLst>
      <p:ext uri="{BB962C8B-B14F-4D97-AF65-F5344CB8AC3E}">
        <p14:creationId xmlns:p14="http://schemas.microsoft.com/office/powerpoint/2010/main" val="92262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B59C81CE-3D96-9F3C-2BE1-63B26B7DEE97}"/>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AB9270C6-B5D1-CC23-94D5-07408EA78AF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a:extLst>
              <a:ext uri="{FF2B5EF4-FFF2-40B4-BE49-F238E27FC236}">
                <a16:creationId xmlns:a16="http://schemas.microsoft.com/office/drawing/2014/main" id="{39367571-BC49-3E5B-0899-A7CDAD0E43A8}"/>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9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423847-3125-46C9-9DED-479F8E4BC832}" type="slidenum">
              <a:rPr lang="en-CA" smtClean="0"/>
              <a:t>9</a:t>
            </a:fld>
            <a:endParaRPr lang="en-CA"/>
          </a:p>
        </p:txBody>
      </p:sp>
    </p:spTree>
    <p:extLst>
      <p:ext uri="{BB962C8B-B14F-4D97-AF65-F5344CB8AC3E}">
        <p14:creationId xmlns:p14="http://schemas.microsoft.com/office/powerpoint/2010/main" val="178014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D7CCE-6A5F-93B2-B803-1CB4453223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7985B-DDB1-96FD-502A-73DA76626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1FC62-CEFF-DF11-4DCB-DF6AB697D6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BFE5EB-1B3D-1E19-9D72-8F40D05306AB}"/>
              </a:ext>
            </a:extLst>
          </p:cNvPr>
          <p:cNvSpPr>
            <a:spLocks noGrp="1"/>
          </p:cNvSpPr>
          <p:nvPr>
            <p:ph type="sldNum" sz="quarter" idx="5"/>
          </p:nvPr>
        </p:nvSpPr>
        <p:spPr/>
        <p:txBody>
          <a:bodyPr/>
          <a:lstStyle/>
          <a:p>
            <a:fld id="{A3423847-3125-46C9-9DED-479F8E4BC832}" type="slidenum">
              <a:rPr lang="en-CA" smtClean="0"/>
              <a:t>10</a:t>
            </a:fld>
            <a:endParaRPr lang="en-CA"/>
          </a:p>
        </p:txBody>
      </p:sp>
    </p:spTree>
    <p:extLst>
      <p:ext uri="{BB962C8B-B14F-4D97-AF65-F5344CB8AC3E}">
        <p14:creationId xmlns:p14="http://schemas.microsoft.com/office/powerpoint/2010/main" val="317081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2564-51BE-E8B3-25B2-BC33115B5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8A510-EB1B-F315-E430-341E3B1A8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50F4A-A949-8709-F691-3913DC17F1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04BB77-5E1A-9C25-1859-C9DF5FE476DE}"/>
              </a:ext>
            </a:extLst>
          </p:cNvPr>
          <p:cNvSpPr>
            <a:spLocks noGrp="1"/>
          </p:cNvSpPr>
          <p:nvPr>
            <p:ph type="sldNum" sz="quarter" idx="5"/>
          </p:nvPr>
        </p:nvSpPr>
        <p:spPr/>
        <p:txBody>
          <a:bodyPr/>
          <a:lstStyle/>
          <a:p>
            <a:fld id="{A3423847-3125-46C9-9DED-479F8E4BC832}" type="slidenum">
              <a:rPr lang="en-CA" smtClean="0"/>
              <a:t>11</a:t>
            </a:fld>
            <a:endParaRPr lang="en-CA"/>
          </a:p>
        </p:txBody>
      </p:sp>
    </p:spTree>
    <p:extLst>
      <p:ext uri="{BB962C8B-B14F-4D97-AF65-F5344CB8AC3E}">
        <p14:creationId xmlns:p14="http://schemas.microsoft.com/office/powerpoint/2010/main" val="2275673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E6B01142-9A98-E4D6-97B5-28FA0271DFA2}"/>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F81E9557-C09E-D203-FB23-94916A8173F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a:extLst>
              <a:ext uri="{FF2B5EF4-FFF2-40B4-BE49-F238E27FC236}">
                <a16:creationId xmlns:a16="http://schemas.microsoft.com/office/drawing/2014/main" id="{F227C3A2-BFB5-12F0-87D1-E83B9943BAA2}"/>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03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1291947"/>
            <a:ext cx="8280400" cy="4525963"/>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Text Placeholder 13"/>
          <p:cNvSpPr>
            <a:spLocks noGrp="1"/>
          </p:cNvSpPr>
          <p:nvPr>
            <p:ph type="body" sz="quarter" idx="13" hasCustomPrompt="1"/>
          </p:nvPr>
        </p:nvSpPr>
        <p:spPr>
          <a:xfrm>
            <a:off x="431800" y="868680"/>
            <a:ext cx="8280400"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5" name="Text Placeholder 4"/>
          <p:cNvSpPr>
            <a:spLocks noGrp="1"/>
          </p:cNvSpPr>
          <p:nvPr>
            <p:ph type="body" sz="quarter" idx="14"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6" name="Title 1">
            <a:extLst>
              <a:ext uri="{FF2B5EF4-FFF2-40B4-BE49-F238E27FC236}">
                <a16:creationId xmlns:a16="http://schemas.microsoft.com/office/drawing/2014/main" id="{75ECDD2C-8683-4BE0-9369-D59EC6610DD0}"/>
              </a:ext>
            </a:extLst>
          </p:cNvPr>
          <p:cNvSpPr>
            <a:spLocks noGrp="1"/>
          </p:cNvSpPr>
          <p:nvPr>
            <p:ph type="title" hasCustomPrompt="1"/>
          </p:nvPr>
        </p:nvSpPr>
        <p:spPr>
          <a:xfrm>
            <a:off x="431800" y="404664"/>
            <a:ext cx="8280400" cy="418058"/>
          </a:xfrm>
        </p:spPr>
        <p:txBody>
          <a:bodyPr>
            <a:noAutofit/>
          </a:bodyPr>
          <a:lstStyle>
            <a:lvl1pPr>
              <a:defRPr sz="2200" baseline="0"/>
            </a:lvl1pPr>
          </a:lstStyle>
          <a:p>
            <a:r>
              <a:rPr lang="en-US"/>
              <a:t>[Presentation Section Title]</a:t>
            </a:r>
            <a:endParaRPr lang="en-CA"/>
          </a:p>
        </p:txBody>
      </p:sp>
    </p:spTree>
    <p:extLst>
      <p:ext uri="{BB962C8B-B14F-4D97-AF65-F5344CB8AC3E}">
        <p14:creationId xmlns:p14="http://schemas.microsoft.com/office/powerpoint/2010/main" val="525571266"/>
      </p:ext>
    </p:extLst>
  </p:cSld>
  <p:clrMapOvr>
    <a:masterClrMapping/>
  </p:clrMapOvr>
  <p:extLst>
    <p:ext uri="{DCECCB84-F9BA-43D5-87BE-67443E8EF086}">
      <p15:sldGuideLst xmlns:p15="http://schemas.microsoft.com/office/powerpoint/2012/main">
        <p15:guide id="2" pos="272" userDrawn="1">
          <p15:clr>
            <a:srgbClr val="FBAE40"/>
          </p15:clr>
        </p15:guide>
        <p15:guide id="4" pos="5488" userDrawn="1">
          <p15:clr>
            <a:srgbClr val="FBAE40"/>
          </p15:clr>
        </p15:guide>
        <p15:guide id="5" orient="horz" pos="22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Disclaimer">
    <p:spTree>
      <p:nvGrpSpPr>
        <p:cNvPr id="1" name=""/>
        <p:cNvGrpSpPr/>
        <p:nvPr/>
      </p:nvGrpSpPr>
      <p:grpSpPr>
        <a:xfrm>
          <a:off x="0" y="0"/>
          <a:ext cx="0" cy="0"/>
          <a:chOff x="0" y="0"/>
          <a:chExt cx="0" cy="0"/>
        </a:xfrm>
      </p:grpSpPr>
      <p:sp>
        <p:nvSpPr>
          <p:cNvPr id="4" name="Title 1"/>
          <p:cNvSpPr txBox="1">
            <a:spLocks/>
          </p:cNvSpPr>
          <p:nvPr userDrawn="1"/>
        </p:nvSpPr>
        <p:spPr>
          <a:xfrm>
            <a:off x="457200" y="1255362"/>
            <a:ext cx="8229600" cy="4804474"/>
          </a:xfrm>
          <a:prstGeom prst="rect">
            <a:avLst/>
          </a:prstGeom>
        </p:spPr>
        <p:txBody>
          <a:bodyPr vert="horz" lIns="0" tIns="45720" rIns="91440" bIns="45720" rtlCol="0" anchor="t">
            <a:noAutofit/>
          </a:bodyPr>
          <a:lstStyle>
            <a:lvl1pPr algn="l" defTabSz="914377" rtl="0" eaLnBrk="1" latinLnBrk="0" hangingPunct="1">
              <a:spcBef>
                <a:spcPct val="0"/>
              </a:spcBef>
              <a:buNone/>
              <a:defRPr sz="2200" b="1" kern="1200">
                <a:solidFill>
                  <a:schemeClr val="tx1"/>
                </a:solidFill>
                <a:latin typeface="+mj-lt"/>
                <a:ea typeface="+mj-ea"/>
                <a:cs typeface="+mj-cs"/>
              </a:defRPr>
            </a:lvl1pPr>
          </a:lstStyle>
          <a:p>
            <a:pPr marL="0" indent="0">
              <a:lnSpc>
                <a:spcPct val="150000"/>
              </a:lnSpc>
              <a:buNone/>
            </a:pPr>
            <a:r>
              <a:rPr lang="en-CA" sz="1200" b="0">
                <a:ea typeface="Calibri"/>
                <a:cs typeface="Times New Roman"/>
              </a:rPr>
              <a:t>The analyses and conclusions of the Western Investment Club (“WIC") contained in this presentation are based on publicly available information. WIC recognizes that there may be confidential information in the possession of the companies discussed in the presentation that could lead these companies to disagree with WIC’s conclusions. This presentation and the information contained herein is not a recommendation or solicitation to buy or sell any securities.</a:t>
            </a:r>
          </a:p>
          <a:p>
            <a:pPr marL="0" indent="0">
              <a:lnSpc>
                <a:spcPct val="150000"/>
              </a:lnSpc>
              <a:buNone/>
            </a:pPr>
            <a:endParaRPr lang="en-CA" sz="1200" b="0">
              <a:ea typeface="Calibri"/>
              <a:cs typeface="Times New Roman"/>
            </a:endParaRPr>
          </a:p>
          <a:p>
            <a:pPr marL="0" indent="0">
              <a:lnSpc>
                <a:spcPct val="150000"/>
              </a:lnSpc>
              <a:buNone/>
            </a:pPr>
            <a:r>
              <a:rPr lang="en-CA" sz="1200" b="0">
                <a:ea typeface="Calibri"/>
                <a:cs typeface="Times New Roman"/>
              </a:rPr>
              <a:t>The analyses provided may include certain statements, estimates and projections prepared with respect to, among other things, the historical and anticipated operating performance of the companies, access to capital markets and the values of assets and liabilities. Such statements, estimates, and projections reflect various assumptions by WIC concerning anticipated results that are inherently subject to significant economic, competitive, and other uncertainties and contingencies and have been included solely for illustrative purposes. No representations, express or implied, are made as to the accuracy or completeness of such statements, estimates or projections or with respect to any other materials herein. Actual results may vary materially from the estimates and projected results contained herein. </a:t>
            </a:r>
          </a:p>
          <a:p>
            <a:pPr marL="0" indent="0">
              <a:lnSpc>
                <a:spcPct val="150000"/>
              </a:lnSpc>
              <a:buNone/>
            </a:pPr>
            <a:endParaRPr lang="en-CA" sz="1200" b="0">
              <a:ea typeface="Calibri"/>
              <a:cs typeface="Times New Roman"/>
            </a:endParaRPr>
          </a:p>
          <a:p>
            <a:pPr marL="0" indent="0">
              <a:lnSpc>
                <a:spcPct val="150000"/>
              </a:lnSpc>
              <a:buNone/>
            </a:pPr>
            <a:r>
              <a:rPr lang="en-CA" sz="1200" b="0">
                <a:ea typeface="Calibri"/>
                <a:cs typeface="Times New Roman"/>
              </a:rPr>
              <a:t>The sole responsibility for the content of this publication lies with the authors. Its contents do not reflect the opinion of the University Students’ Council of the University of Western Ontario (“USC”). The USC assumes no responsibility or liability for any error, inaccuracy, omission or comment contained in this publication or for any use that may be made of such information by the reader.</a:t>
            </a:r>
          </a:p>
        </p:txBody>
      </p:sp>
      <p:sp>
        <p:nvSpPr>
          <p:cNvPr id="5" name="Title 1"/>
          <p:cNvSpPr txBox="1">
            <a:spLocks/>
          </p:cNvSpPr>
          <p:nvPr userDrawn="1"/>
        </p:nvSpPr>
        <p:spPr>
          <a:xfrm>
            <a:off x="457200" y="401684"/>
            <a:ext cx="8229600" cy="419726"/>
          </a:xfrm>
          <a:prstGeom prst="rect">
            <a:avLst/>
          </a:prstGeom>
        </p:spPr>
        <p:txBody>
          <a:bodyPr vert="horz" lIns="0" tIns="45720" rIns="91440" bIns="45720" rtlCol="0" anchor="t">
            <a:noAutofit/>
          </a:bodyPr>
          <a:lstStyle>
            <a:lvl1pPr algn="l" defTabSz="914377" rtl="0" eaLnBrk="1" latinLnBrk="0" hangingPunct="1">
              <a:spcBef>
                <a:spcPct val="0"/>
              </a:spcBef>
              <a:buNone/>
              <a:defRPr sz="2200" b="1" kern="1200">
                <a:solidFill>
                  <a:schemeClr val="tx1"/>
                </a:solidFill>
                <a:latin typeface="+mj-lt"/>
                <a:ea typeface="+mj-ea"/>
                <a:cs typeface="+mj-cs"/>
              </a:defRPr>
            </a:lvl1pPr>
          </a:lstStyle>
          <a:p>
            <a:pPr marL="0" indent="0" algn="l">
              <a:buNone/>
            </a:pPr>
            <a:r>
              <a:rPr lang="en-CA" sz="2200" b="1">
                <a:ea typeface="Calibri"/>
                <a:cs typeface="Times New Roman"/>
              </a:rPr>
              <a:t>Disclaimer</a:t>
            </a:r>
          </a:p>
        </p:txBody>
      </p:sp>
    </p:spTree>
    <p:extLst>
      <p:ext uri="{BB962C8B-B14F-4D97-AF65-F5344CB8AC3E}">
        <p14:creationId xmlns:p14="http://schemas.microsoft.com/office/powerpoint/2010/main" val="101553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able of Contents">
    <p:spTree>
      <p:nvGrpSpPr>
        <p:cNvPr id="1" name=""/>
        <p:cNvGrpSpPr/>
        <p:nvPr/>
      </p:nvGrpSpPr>
      <p:grpSpPr>
        <a:xfrm>
          <a:off x="0" y="0"/>
          <a:ext cx="0" cy="0"/>
          <a:chOff x="0" y="0"/>
          <a:chExt cx="0" cy="0"/>
        </a:xfrm>
      </p:grpSpPr>
      <p:sp>
        <p:nvSpPr>
          <p:cNvPr id="3" name="Title 1"/>
          <p:cNvSpPr txBox="1">
            <a:spLocks/>
          </p:cNvSpPr>
          <p:nvPr userDrawn="1"/>
        </p:nvSpPr>
        <p:spPr>
          <a:xfrm>
            <a:off x="464949" y="309966"/>
            <a:ext cx="8237349" cy="511444"/>
          </a:xfrm>
          <a:prstGeom prst="rect">
            <a:avLst/>
          </a:prstGeom>
        </p:spPr>
        <p:txBody>
          <a:bodyPr vert="horz" lIns="0" tIns="45720" rIns="91440" bIns="45720" rtlCol="0" anchor="t">
            <a:noAutofit/>
          </a:bodyPr>
          <a:lstStyle>
            <a:lvl1pPr algn="l" defTabSz="914377" rtl="0" eaLnBrk="1" latinLnBrk="0" hangingPunct="1">
              <a:spcBef>
                <a:spcPct val="0"/>
              </a:spcBef>
              <a:buNone/>
              <a:defRPr sz="2200" b="1" kern="1200">
                <a:solidFill>
                  <a:schemeClr val="tx1"/>
                </a:solidFill>
                <a:latin typeface="+mj-lt"/>
                <a:ea typeface="+mj-ea"/>
                <a:cs typeface="+mj-cs"/>
              </a:defRPr>
            </a:lvl1pPr>
          </a:lstStyle>
          <a:p>
            <a:pPr marL="0" indent="0">
              <a:lnSpc>
                <a:spcPct val="150000"/>
              </a:lnSpc>
              <a:buNone/>
            </a:pPr>
            <a:r>
              <a:rPr lang="en-CA" sz="2200" b="1">
                <a:solidFill>
                  <a:schemeClr val="tx1"/>
                </a:solidFill>
                <a:ea typeface="Calibri"/>
                <a:cs typeface="Times New Roman"/>
              </a:rPr>
              <a:t>Table of Contents</a:t>
            </a:r>
          </a:p>
        </p:txBody>
      </p:sp>
      <p:sp>
        <p:nvSpPr>
          <p:cNvPr id="6" name="Content Placeholder 5"/>
          <p:cNvSpPr>
            <a:spLocks noGrp="1"/>
          </p:cNvSpPr>
          <p:nvPr>
            <p:ph sz="quarter" idx="10"/>
          </p:nvPr>
        </p:nvSpPr>
        <p:spPr>
          <a:xfrm>
            <a:off x="465139" y="1054100"/>
            <a:ext cx="8237160" cy="4897438"/>
          </a:xfrm>
          <a:prstGeom prst="rect">
            <a:avLst/>
          </a:prstGeom>
        </p:spPr>
        <p:txBody>
          <a:bodyPr>
            <a:normAutofit/>
          </a:bodyPr>
          <a:lstStyle>
            <a:lvl1pPr marL="400050" indent="-400050">
              <a:buClr>
                <a:schemeClr val="tx1"/>
              </a:buClr>
              <a:buFont typeface="+mj-lt"/>
              <a:buAutoNum type="romanUcPeriod"/>
              <a:defRPr sz="1400" b="1">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93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Section Page">
  <p:cSld name="10_Section Page">
    <p:spTree>
      <p:nvGrpSpPr>
        <p:cNvPr id="1" name="Shape 76"/>
        <p:cNvGrpSpPr/>
        <p:nvPr/>
      </p:nvGrpSpPr>
      <p:grpSpPr>
        <a:xfrm>
          <a:off x="0" y="0"/>
          <a:ext cx="0" cy="0"/>
          <a:chOff x="0" y="0"/>
          <a:chExt cx="0" cy="0"/>
        </a:xfrm>
      </p:grpSpPr>
      <p:sp>
        <p:nvSpPr>
          <p:cNvPr id="77" name="Google Shape;77;p5"/>
          <p:cNvSpPr/>
          <p:nvPr/>
        </p:nvSpPr>
        <p:spPr>
          <a:xfrm>
            <a:off x="0" y="0"/>
            <a:ext cx="9144000" cy="5709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cxnSp>
        <p:nvCxnSpPr>
          <p:cNvPr id="78" name="Google Shape;78;p5"/>
          <p:cNvCxnSpPr/>
          <p:nvPr/>
        </p:nvCxnSpPr>
        <p:spPr>
          <a:xfrm>
            <a:off x="997200" y="2966400"/>
            <a:ext cx="0" cy="1530000"/>
          </a:xfrm>
          <a:prstGeom prst="straightConnector1">
            <a:avLst/>
          </a:prstGeom>
          <a:noFill/>
          <a:ln w="25400" cap="flat" cmpd="sng">
            <a:solidFill>
              <a:schemeClr val="lt1"/>
            </a:solidFill>
            <a:prstDash val="solid"/>
            <a:round/>
            <a:headEnd type="none" w="sm" len="sm"/>
            <a:tailEnd type="none" w="sm" len="sm"/>
          </a:ln>
        </p:spPr>
      </p:cxnSp>
      <p:sp>
        <p:nvSpPr>
          <p:cNvPr id="79" name="Google Shape;79;p5"/>
          <p:cNvSpPr txBox="1">
            <a:spLocks noGrp="1"/>
          </p:cNvSpPr>
          <p:nvPr>
            <p:ph type="body" idx="1"/>
          </p:nvPr>
        </p:nvSpPr>
        <p:spPr>
          <a:xfrm>
            <a:off x="1244799" y="2849663"/>
            <a:ext cx="2753996" cy="90424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chemeClr val="dk2"/>
              </a:buClr>
              <a:buSzPts val="6000"/>
              <a:buFont typeface="Noto Sans Symbols"/>
              <a:buNone/>
              <a:defRPr sz="6000" b="1" i="0" u="none" strike="noStrike" cap="none">
                <a:solidFill>
                  <a:schemeClr val="lt1"/>
                </a:solidFill>
                <a:latin typeface="Garamond"/>
                <a:ea typeface="Garamond"/>
                <a:cs typeface="Garamond"/>
                <a:sym typeface="Garamond"/>
              </a:defRPr>
            </a:lvl1pPr>
            <a:lvl2pPr marL="914400" marR="0" lvl="1" indent="-304800" algn="l" rtl="0">
              <a:lnSpc>
                <a:spcPct val="110000"/>
              </a:lnSpc>
              <a:spcBef>
                <a:spcPts val="240"/>
              </a:spcBef>
              <a:spcAft>
                <a:spcPts val="0"/>
              </a:spcAft>
              <a:buClr>
                <a:srgbClr val="7F7F7F"/>
              </a:buClr>
              <a:buSzPts val="1200"/>
              <a:buFont typeface="Arial"/>
              <a:buChar char="–"/>
              <a:defRPr sz="1200" b="0" i="0" u="none" strike="noStrike" cap="none">
                <a:solidFill>
                  <a:srgbClr val="172330"/>
                </a:solidFill>
                <a:latin typeface="Garamond"/>
                <a:ea typeface="Garamond"/>
                <a:cs typeface="Garamond"/>
                <a:sym typeface="Garamond"/>
              </a:defRPr>
            </a:lvl2pPr>
            <a:lvl3pPr marL="1371600" marR="0" lvl="2" indent="-304800" algn="l" rtl="0">
              <a:lnSpc>
                <a:spcPct val="110000"/>
              </a:lnSpc>
              <a:spcBef>
                <a:spcPts val="322"/>
              </a:spcBef>
              <a:spcAft>
                <a:spcPts val="0"/>
              </a:spcAft>
              <a:buClr>
                <a:srgbClr val="172330"/>
              </a:buClr>
              <a:buSzPts val="1200"/>
              <a:buFont typeface="Arial"/>
              <a:buChar char="•"/>
              <a:defRPr sz="1200" b="0" i="0" u="none" strike="noStrike" cap="none">
                <a:solidFill>
                  <a:srgbClr val="172330"/>
                </a:solidFill>
                <a:latin typeface="Garamond"/>
                <a:ea typeface="Garamond"/>
                <a:cs typeface="Garamond"/>
                <a:sym typeface="Garamond"/>
              </a:defRPr>
            </a:lvl3pPr>
            <a:lvl4pPr marL="1828800" marR="0" lvl="3" indent="-304800" algn="l" rtl="0">
              <a:lnSpc>
                <a:spcPct val="110000"/>
              </a:lnSpc>
              <a:spcBef>
                <a:spcPts val="322"/>
              </a:spcBef>
              <a:spcAft>
                <a:spcPts val="0"/>
              </a:spcAft>
              <a:buClr>
                <a:srgbClr val="172330"/>
              </a:buClr>
              <a:buSzPts val="1200"/>
              <a:buFont typeface="Courier New"/>
              <a:buChar char="o"/>
              <a:defRPr sz="1200" b="0" i="0" u="none" strike="noStrike" cap="none">
                <a:solidFill>
                  <a:srgbClr val="172330"/>
                </a:solidFill>
                <a:latin typeface="Garamond"/>
                <a:ea typeface="Garamond"/>
                <a:cs typeface="Garamond"/>
                <a:sym typeface="Garamond"/>
              </a:defRPr>
            </a:lvl4pPr>
            <a:lvl5pPr marL="2286000" marR="0" lvl="4" indent="-304800" algn="l" rtl="0">
              <a:lnSpc>
                <a:spcPct val="110000"/>
              </a:lnSpc>
              <a:spcBef>
                <a:spcPts val="322"/>
              </a:spcBef>
              <a:spcAft>
                <a:spcPts val="0"/>
              </a:spcAft>
              <a:buClr>
                <a:srgbClr val="172330"/>
              </a:buClr>
              <a:buSzPts val="1200"/>
              <a:buFont typeface="Noto Sans Symbols"/>
              <a:buChar char="▪"/>
              <a:defRPr sz="1200" b="0" i="0" u="none" strike="noStrike" cap="none">
                <a:solidFill>
                  <a:srgbClr val="172330"/>
                </a:solidFill>
                <a:latin typeface="Garamond"/>
                <a:ea typeface="Garamond"/>
                <a:cs typeface="Garamond"/>
                <a:sym typeface="Garamond"/>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9pPr>
          </a:lstStyle>
          <a:p>
            <a:endParaRPr/>
          </a:p>
        </p:txBody>
      </p:sp>
      <p:sp>
        <p:nvSpPr>
          <p:cNvPr id="80" name="Google Shape;80;p5"/>
          <p:cNvSpPr txBox="1">
            <a:spLocks noGrp="1"/>
          </p:cNvSpPr>
          <p:nvPr>
            <p:ph type="body" idx="2"/>
          </p:nvPr>
        </p:nvSpPr>
        <p:spPr>
          <a:xfrm>
            <a:off x="1244799" y="3757531"/>
            <a:ext cx="2753996" cy="739919"/>
          </a:xfrm>
          <a:prstGeom prst="rect">
            <a:avLst/>
          </a:prstGeom>
          <a:noFill/>
          <a:ln>
            <a:noFill/>
          </a:ln>
        </p:spPr>
        <p:txBody>
          <a:bodyPr spcFirstLastPara="1" wrap="square" lIns="0" tIns="0" rIns="0" bIns="0" anchor="b" anchorCtr="0">
            <a:normAutofit/>
          </a:bodyPr>
          <a:lstStyle>
            <a:lvl1pPr marL="457200" marR="0" lvl="0" indent="-228600" algn="l" rtl="0">
              <a:lnSpc>
                <a:spcPct val="100000"/>
              </a:lnSpc>
              <a:spcBef>
                <a:spcPts val="0"/>
              </a:spcBef>
              <a:spcAft>
                <a:spcPts val="0"/>
              </a:spcAft>
              <a:buClr>
                <a:schemeClr val="dk2"/>
              </a:buClr>
              <a:buSzPts val="2400"/>
              <a:buFont typeface="Noto Sans Symbols"/>
              <a:buNone/>
              <a:defRPr sz="2400" b="1" i="0" u="none" strike="noStrike" cap="none">
                <a:solidFill>
                  <a:schemeClr val="lt1"/>
                </a:solidFill>
                <a:latin typeface="Garamond"/>
                <a:ea typeface="Garamond"/>
                <a:cs typeface="Garamond"/>
                <a:sym typeface="Garamond"/>
              </a:defRPr>
            </a:lvl1pPr>
            <a:lvl2pPr marL="914400" marR="0" lvl="1" indent="-304800" algn="l" rtl="0">
              <a:lnSpc>
                <a:spcPct val="110000"/>
              </a:lnSpc>
              <a:spcBef>
                <a:spcPts val="240"/>
              </a:spcBef>
              <a:spcAft>
                <a:spcPts val="0"/>
              </a:spcAft>
              <a:buClr>
                <a:srgbClr val="7F7F7F"/>
              </a:buClr>
              <a:buSzPts val="1200"/>
              <a:buFont typeface="Arial"/>
              <a:buChar char="–"/>
              <a:defRPr sz="1200" b="0" i="0" u="none" strike="noStrike" cap="none">
                <a:solidFill>
                  <a:srgbClr val="172330"/>
                </a:solidFill>
                <a:latin typeface="Garamond"/>
                <a:ea typeface="Garamond"/>
                <a:cs typeface="Garamond"/>
                <a:sym typeface="Garamond"/>
              </a:defRPr>
            </a:lvl2pPr>
            <a:lvl3pPr marL="1371600" marR="0" lvl="2" indent="-304800" algn="l" rtl="0">
              <a:lnSpc>
                <a:spcPct val="110000"/>
              </a:lnSpc>
              <a:spcBef>
                <a:spcPts val="322"/>
              </a:spcBef>
              <a:spcAft>
                <a:spcPts val="0"/>
              </a:spcAft>
              <a:buClr>
                <a:srgbClr val="172330"/>
              </a:buClr>
              <a:buSzPts val="1200"/>
              <a:buFont typeface="Arial"/>
              <a:buChar char="•"/>
              <a:defRPr sz="1200" b="0" i="0" u="none" strike="noStrike" cap="none">
                <a:solidFill>
                  <a:srgbClr val="172330"/>
                </a:solidFill>
                <a:latin typeface="Garamond"/>
                <a:ea typeface="Garamond"/>
                <a:cs typeface="Garamond"/>
                <a:sym typeface="Garamond"/>
              </a:defRPr>
            </a:lvl3pPr>
            <a:lvl4pPr marL="1828800" marR="0" lvl="3" indent="-304800" algn="l" rtl="0">
              <a:lnSpc>
                <a:spcPct val="110000"/>
              </a:lnSpc>
              <a:spcBef>
                <a:spcPts val="322"/>
              </a:spcBef>
              <a:spcAft>
                <a:spcPts val="0"/>
              </a:spcAft>
              <a:buClr>
                <a:srgbClr val="172330"/>
              </a:buClr>
              <a:buSzPts val="1200"/>
              <a:buFont typeface="Courier New"/>
              <a:buChar char="o"/>
              <a:defRPr sz="1200" b="0" i="0" u="none" strike="noStrike" cap="none">
                <a:solidFill>
                  <a:srgbClr val="172330"/>
                </a:solidFill>
                <a:latin typeface="Garamond"/>
                <a:ea typeface="Garamond"/>
                <a:cs typeface="Garamond"/>
                <a:sym typeface="Garamond"/>
              </a:defRPr>
            </a:lvl4pPr>
            <a:lvl5pPr marL="2286000" marR="0" lvl="4" indent="-304800" algn="l" rtl="0">
              <a:lnSpc>
                <a:spcPct val="110000"/>
              </a:lnSpc>
              <a:spcBef>
                <a:spcPts val="322"/>
              </a:spcBef>
              <a:spcAft>
                <a:spcPts val="0"/>
              </a:spcAft>
              <a:buClr>
                <a:srgbClr val="172330"/>
              </a:buClr>
              <a:buSzPts val="1200"/>
              <a:buFont typeface="Noto Sans Symbols"/>
              <a:buChar char="▪"/>
              <a:defRPr sz="1200" b="0" i="0" u="none" strike="noStrike" cap="none">
                <a:solidFill>
                  <a:srgbClr val="172330"/>
                </a:solidFill>
                <a:latin typeface="Garamond"/>
                <a:ea typeface="Garamond"/>
                <a:cs typeface="Garamond"/>
                <a:sym typeface="Garamond"/>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Garamond"/>
                <a:ea typeface="Garamond"/>
                <a:cs typeface="Garamond"/>
                <a:sym typeface="Garamond"/>
              </a:defRPr>
            </a:lvl9pPr>
          </a:lstStyle>
          <a:p>
            <a:endParaRPr/>
          </a:p>
        </p:txBody>
      </p:sp>
      <p:sp>
        <p:nvSpPr>
          <p:cNvPr id="81" name="Google Shape;81;p5"/>
          <p:cNvSpPr/>
          <p:nvPr/>
        </p:nvSpPr>
        <p:spPr>
          <a:xfrm>
            <a:off x="350779" y="6516420"/>
            <a:ext cx="6131046" cy="1461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aramond"/>
              <a:ea typeface="Garamond"/>
              <a:cs typeface="Garamond"/>
              <a:sym typeface="Garamond"/>
            </a:endParaRPr>
          </a:p>
        </p:txBody>
      </p:sp>
    </p:spTree>
    <p:extLst>
      <p:ext uri="{BB962C8B-B14F-4D97-AF65-F5344CB8AC3E}">
        <p14:creationId xmlns:p14="http://schemas.microsoft.com/office/powerpoint/2010/main" val="864149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337-511F-4AD9-A9B3-B9CC7A8E7910}"/>
              </a:ext>
            </a:extLst>
          </p:cNvPr>
          <p:cNvSpPr>
            <a:spLocks noGrp="1"/>
          </p:cNvSpPr>
          <p:nvPr>
            <p:ph type="title" hasCustomPrompt="1"/>
          </p:nvPr>
        </p:nvSpPr>
        <p:spPr>
          <a:xfrm>
            <a:off x="250825" y="1898650"/>
            <a:ext cx="5724016" cy="2425700"/>
          </a:xfrm>
          <a:prstGeom prst="rect">
            <a:avLst/>
          </a:prstGeom>
        </p:spPr>
        <p:txBody>
          <a:bodyPr lIns="360000" tIns="468000"/>
          <a:lstStyle>
            <a:lvl1pPr>
              <a:defRPr sz="4000" b="1">
                <a:solidFill>
                  <a:schemeClr val="bg1"/>
                </a:solidFill>
              </a:defRPr>
            </a:lvl1pPr>
          </a:lstStyle>
          <a:p>
            <a:r>
              <a:rPr lang="en-US"/>
              <a:t>[Presentation Title]</a:t>
            </a:r>
            <a:br>
              <a:rPr lang="en-US"/>
            </a:br>
            <a:endParaRPr lang="en-US"/>
          </a:p>
        </p:txBody>
      </p:sp>
      <p:sp>
        <p:nvSpPr>
          <p:cNvPr id="11" name="Text Placeholder 10">
            <a:extLst>
              <a:ext uri="{FF2B5EF4-FFF2-40B4-BE49-F238E27FC236}">
                <a16:creationId xmlns:a16="http://schemas.microsoft.com/office/drawing/2014/main" id="{DE397DC3-D9FE-4507-90D6-7EBA0C99576E}"/>
              </a:ext>
            </a:extLst>
          </p:cNvPr>
          <p:cNvSpPr>
            <a:spLocks noGrp="1"/>
          </p:cNvSpPr>
          <p:nvPr>
            <p:ph type="body" sz="quarter" idx="10" hasCustomPrompt="1"/>
          </p:nvPr>
        </p:nvSpPr>
        <p:spPr>
          <a:xfrm>
            <a:off x="949840" y="4460447"/>
            <a:ext cx="5025009" cy="204021"/>
          </a:xfrm>
          <a:prstGeom prst="rect">
            <a:avLst/>
          </a:prstGeom>
        </p:spPr>
        <p:txBody>
          <a:bodyPr lIns="0" tIns="0" rIns="0" bIns="0" anchor="ctr" anchorCtr="0"/>
          <a:lstStyle>
            <a:lvl1pPr marL="0" indent="0">
              <a:buNone/>
              <a:defRPr sz="1600" b="1">
                <a:solidFill>
                  <a:schemeClr val="bg1"/>
                </a:solidFill>
              </a:defRPr>
            </a:lvl1pPr>
            <a:lvl2pPr>
              <a:defRPr sz="1600"/>
            </a:lvl2pPr>
            <a:lvl3pPr>
              <a:defRPr sz="1600"/>
            </a:lvl3pPr>
            <a:lvl4pPr>
              <a:defRPr sz="1600"/>
            </a:lvl4pPr>
            <a:lvl5pPr>
              <a:defRPr sz="1600"/>
            </a:lvl5pPr>
          </a:lstStyle>
          <a:p>
            <a:pPr lvl="0"/>
            <a:r>
              <a:rPr lang="en-CA"/>
              <a:t>[Group Name] </a:t>
            </a:r>
          </a:p>
        </p:txBody>
      </p:sp>
      <p:sp>
        <p:nvSpPr>
          <p:cNvPr id="12" name="Text Placeholder 10">
            <a:extLst>
              <a:ext uri="{FF2B5EF4-FFF2-40B4-BE49-F238E27FC236}">
                <a16:creationId xmlns:a16="http://schemas.microsoft.com/office/drawing/2014/main" id="{925C0DC6-3AE0-4DC6-8F17-64B793F0FCF2}"/>
              </a:ext>
            </a:extLst>
          </p:cNvPr>
          <p:cNvSpPr>
            <a:spLocks noGrp="1"/>
          </p:cNvSpPr>
          <p:nvPr>
            <p:ph type="body" sz="quarter" idx="11" hasCustomPrompt="1"/>
          </p:nvPr>
        </p:nvSpPr>
        <p:spPr>
          <a:xfrm>
            <a:off x="949832" y="4693310"/>
            <a:ext cx="5025009" cy="448630"/>
          </a:xfrm>
          <a:prstGeom prst="rect">
            <a:avLst/>
          </a:prstGeom>
        </p:spPr>
        <p:txBody>
          <a:bodyPr lIns="0" tIns="0" rIns="0" bIns="0" anchor="t" anchorCtr="0"/>
          <a:lstStyle>
            <a:lvl1pPr marL="0" indent="0">
              <a:lnSpc>
                <a:spcPct val="100000"/>
              </a:lnSpc>
              <a:spcBef>
                <a:spcPts val="0"/>
              </a:spcBef>
              <a:buNone/>
              <a:defRPr sz="1600">
                <a:solidFill>
                  <a:schemeClr val="bg1"/>
                </a:solidFill>
              </a:defRPr>
            </a:lvl1pPr>
            <a:lvl2pPr>
              <a:defRPr sz="1600"/>
            </a:lvl2pPr>
            <a:lvl3pPr>
              <a:defRPr sz="1600"/>
            </a:lvl3pPr>
            <a:lvl4pPr>
              <a:defRPr sz="1600"/>
            </a:lvl4pPr>
            <a:lvl5pPr>
              <a:defRPr sz="1600"/>
            </a:lvl5pPr>
          </a:lstStyle>
          <a:p>
            <a:pPr lvl="0"/>
            <a:r>
              <a:rPr lang="en-CA"/>
              <a:t>[Team] </a:t>
            </a:r>
          </a:p>
        </p:txBody>
      </p:sp>
      <p:sp>
        <p:nvSpPr>
          <p:cNvPr id="13" name="Text Placeholder 10">
            <a:extLst>
              <a:ext uri="{FF2B5EF4-FFF2-40B4-BE49-F238E27FC236}">
                <a16:creationId xmlns:a16="http://schemas.microsoft.com/office/drawing/2014/main" id="{48CAF67B-34EC-4B64-9F8D-1FA42AC4A091}"/>
              </a:ext>
            </a:extLst>
          </p:cNvPr>
          <p:cNvSpPr>
            <a:spLocks noGrp="1"/>
          </p:cNvSpPr>
          <p:nvPr>
            <p:ph type="body" sz="quarter" idx="12" hasCustomPrompt="1"/>
          </p:nvPr>
        </p:nvSpPr>
        <p:spPr>
          <a:xfrm>
            <a:off x="949840" y="5175986"/>
            <a:ext cx="5025009" cy="224423"/>
          </a:xfrm>
          <a:prstGeom prst="rect">
            <a:avLst/>
          </a:prstGeom>
        </p:spPr>
        <p:txBody>
          <a:bodyPr lIns="0" tIns="0" rIns="0" bIns="0" anchor="ctr" anchorCtr="0"/>
          <a:lstStyle>
            <a:lvl1pPr marL="0" indent="0">
              <a:buNone/>
              <a:defRPr sz="1600" i="1">
                <a:solidFill>
                  <a:schemeClr val="bg1"/>
                </a:solidFill>
              </a:defRPr>
            </a:lvl1pPr>
            <a:lvl2pPr>
              <a:defRPr sz="1600"/>
            </a:lvl2pPr>
            <a:lvl3pPr>
              <a:defRPr sz="1600"/>
            </a:lvl3pPr>
            <a:lvl4pPr>
              <a:defRPr sz="1600"/>
            </a:lvl4pPr>
            <a:lvl5pPr>
              <a:defRPr sz="1600"/>
            </a:lvl5pPr>
          </a:lstStyle>
          <a:p>
            <a:pPr lvl="0"/>
            <a:r>
              <a:rPr lang="en-CA"/>
              <a:t>[Date] </a:t>
            </a:r>
          </a:p>
        </p:txBody>
      </p:sp>
    </p:spTree>
    <p:extLst>
      <p:ext uri="{BB962C8B-B14F-4D97-AF65-F5344CB8AC3E}">
        <p14:creationId xmlns:p14="http://schemas.microsoft.com/office/powerpoint/2010/main" val="353357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6337-511F-4AD9-A9B3-B9CC7A8E7910}"/>
              </a:ext>
            </a:extLst>
          </p:cNvPr>
          <p:cNvSpPr>
            <a:spLocks noGrp="1"/>
          </p:cNvSpPr>
          <p:nvPr>
            <p:ph type="title" hasCustomPrompt="1"/>
          </p:nvPr>
        </p:nvSpPr>
        <p:spPr>
          <a:xfrm>
            <a:off x="250825" y="1898650"/>
            <a:ext cx="5724016" cy="2425700"/>
          </a:xfrm>
          <a:prstGeom prst="rect">
            <a:avLst/>
          </a:prstGeom>
        </p:spPr>
        <p:txBody>
          <a:bodyPr lIns="360000" tIns="468000"/>
          <a:lstStyle>
            <a:lvl1pPr>
              <a:defRPr sz="4000" b="1">
                <a:solidFill>
                  <a:schemeClr val="bg1"/>
                </a:solidFill>
              </a:defRPr>
            </a:lvl1pPr>
          </a:lstStyle>
          <a:p>
            <a:r>
              <a:rPr lang="en-US"/>
              <a:t>[Presentation Title]</a:t>
            </a:r>
            <a:br>
              <a:rPr lang="en-US"/>
            </a:br>
            <a:endParaRPr lang="en-US"/>
          </a:p>
        </p:txBody>
      </p:sp>
      <p:sp>
        <p:nvSpPr>
          <p:cNvPr id="11" name="Text Placeholder 10">
            <a:extLst>
              <a:ext uri="{FF2B5EF4-FFF2-40B4-BE49-F238E27FC236}">
                <a16:creationId xmlns:a16="http://schemas.microsoft.com/office/drawing/2014/main" id="{DE397DC3-D9FE-4507-90D6-7EBA0C99576E}"/>
              </a:ext>
            </a:extLst>
          </p:cNvPr>
          <p:cNvSpPr>
            <a:spLocks noGrp="1"/>
          </p:cNvSpPr>
          <p:nvPr>
            <p:ph type="body" sz="quarter" idx="10" hasCustomPrompt="1"/>
          </p:nvPr>
        </p:nvSpPr>
        <p:spPr>
          <a:xfrm>
            <a:off x="949840" y="4460447"/>
            <a:ext cx="5025009" cy="204021"/>
          </a:xfrm>
          <a:prstGeom prst="rect">
            <a:avLst/>
          </a:prstGeom>
        </p:spPr>
        <p:txBody>
          <a:bodyPr lIns="0" tIns="0" rIns="0" bIns="0" anchor="ctr" anchorCtr="0"/>
          <a:lstStyle>
            <a:lvl1pPr marL="0" indent="0">
              <a:buNone/>
              <a:defRPr sz="1600" b="1">
                <a:solidFill>
                  <a:schemeClr val="bg1"/>
                </a:solidFill>
              </a:defRPr>
            </a:lvl1pPr>
            <a:lvl2pPr>
              <a:defRPr sz="1600"/>
            </a:lvl2pPr>
            <a:lvl3pPr>
              <a:defRPr sz="1600"/>
            </a:lvl3pPr>
            <a:lvl4pPr>
              <a:defRPr sz="1600"/>
            </a:lvl4pPr>
            <a:lvl5pPr>
              <a:defRPr sz="1600"/>
            </a:lvl5pPr>
          </a:lstStyle>
          <a:p>
            <a:pPr lvl="0"/>
            <a:r>
              <a:rPr lang="en-CA"/>
              <a:t>[Group Name] </a:t>
            </a:r>
          </a:p>
        </p:txBody>
      </p:sp>
      <p:sp>
        <p:nvSpPr>
          <p:cNvPr id="12" name="Text Placeholder 10">
            <a:extLst>
              <a:ext uri="{FF2B5EF4-FFF2-40B4-BE49-F238E27FC236}">
                <a16:creationId xmlns:a16="http://schemas.microsoft.com/office/drawing/2014/main" id="{925C0DC6-3AE0-4DC6-8F17-64B793F0FCF2}"/>
              </a:ext>
            </a:extLst>
          </p:cNvPr>
          <p:cNvSpPr>
            <a:spLocks noGrp="1"/>
          </p:cNvSpPr>
          <p:nvPr>
            <p:ph type="body" sz="quarter" idx="11" hasCustomPrompt="1"/>
          </p:nvPr>
        </p:nvSpPr>
        <p:spPr>
          <a:xfrm>
            <a:off x="949832" y="4693310"/>
            <a:ext cx="5025009" cy="448630"/>
          </a:xfrm>
          <a:prstGeom prst="rect">
            <a:avLst/>
          </a:prstGeom>
        </p:spPr>
        <p:txBody>
          <a:bodyPr lIns="0" tIns="0" rIns="0" bIns="0" anchor="t" anchorCtr="0"/>
          <a:lstStyle>
            <a:lvl1pPr marL="0" indent="0">
              <a:lnSpc>
                <a:spcPct val="100000"/>
              </a:lnSpc>
              <a:spcBef>
                <a:spcPts val="0"/>
              </a:spcBef>
              <a:buNone/>
              <a:defRPr sz="1600">
                <a:solidFill>
                  <a:schemeClr val="bg1"/>
                </a:solidFill>
              </a:defRPr>
            </a:lvl1pPr>
            <a:lvl2pPr>
              <a:defRPr sz="1600"/>
            </a:lvl2pPr>
            <a:lvl3pPr>
              <a:defRPr sz="1600"/>
            </a:lvl3pPr>
            <a:lvl4pPr>
              <a:defRPr sz="1600"/>
            </a:lvl4pPr>
            <a:lvl5pPr>
              <a:defRPr sz="1600"/>
            </a:lvl5pPr>
          </a:lstStyle>
          <a:p>
            <a:pPr lvl="0"/>
            <a:r>
              <a:rPr lang="en-CA"/>
              <a:t>[Team] </a:t>
            </a:r>
          </a:p>
        </p:txBody>
      </p:sp>
      <p:sp>
        <p:nvSpPr>
          <p:cNvPr id="13" name="Text Placeholder 10">
            <a:extLst>
              <a:ext uri="{FF2B5EF4-FFF2-40B4-BE49-F238E27FC236}">
                <a16:creationId xmlns:a16="http://schemas.microsoft.com/office/drawing/2014/main" id="{48CAF67B-34EC-4B64-9F8D-1FA42AC4A091}"/>
              </a:ext>
            </a:extLst>
          </p:cNvPr>
          <p:cNvSpPr>
            <a:spLocks noGrp="1"/>
          </p:cNvSpPr>
          <p:nvPr>
            <p:ph type="body" sz="quarter" idx="12" hasCustomPrompt="1"/>
          </p:nvPr>
        </p:nvSpPr>
        <p:spPr>
          <a:xfrm>
            <a:off x="949840" y="5175986"/>
            <a:ext cx="5025009" cy="224423"/>
          </a:xfrm>
          <a:prstGeom prst="rect">
            <a:avLst/>
          </a:prstGeom>
        </p:spPr>
        <p:txBody>
          <a:bodyPr lIns="0" tIns="0" rIns="0" bIns="0" anchor="ctr" anchorCtr="0"/>
          <a:lstStyle>
            <a:lvl1pPr marL="0" indent="0">
              <a:buNone/>
              <a:defRPr sz="1600" i="1">
                <a:solidFill>
                  <a:schemeClr val="bg1"/>
                </a:solidFill>
              </a:defRPr>
            </a:lvl1pPr>
            <a:lvl2pPr>
              <a:defRPr sz="1600"/>
            </a:lvl2pPr>
            <a:lvl3pPr>
              <a:defRPr sz="1600"/>
            </a:lvl3pPr>
            <a:lvl4pPr>
              <a:defRPr sz="1600"/>
            </a:lvl4pPr>
            <a:lvl5pPr>
              <a:defRPr sz="1600"/>
            </a:lvl5pPr>
          </a:lstStyle>
          <a:p>
            <a:pPr lvl="0"/>
            <a:r>
              <a:rPr lang="en-CA"/>
              <a:t>[Date] </a:t>
            </a:r>
          </a:p>
        </p:txBody>
      </p:sp>
    </p:spTree>
    <p:extLst>
      <p:ext uri="{BB962C8B-B14F-4D97-AF65-F5344CB8AC3E}">
        <p14:creationId xmlns:p14="http://schemas.microsoft.com/office/powerpoint/2010/main" val="340042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ingle Title Bar">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1710000"/>
            <a:ext cx="8280400" cy="3949899"/>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4" name="Text Placeholder 13"/>
          <p:cNvSpPr>
            <a:spLocks noGrp="1"/>
          </p:cNvSpPr>
          <p:nvPr>
            <p:ph type="body" sz="quarter" idx="13" hasCustomPrompt="1"/>
          </p:nvPr>
        </p:nvSpPr>
        <p:spPr>
          <a:xfrm>
            <a:off x="431800" y="868680"/>
            <a:ext cx="8280400"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8" name="Text Placeholder 4"/>
          <p:cNvSpPr>
            <a:spLocks noGrp="1"/>
          </p:cNvSpPr>
          <p:nvPr>
            <p:ph type="body" sz="quarter" idx="14"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9" name="Text Placeholder 4">
            <a:extLst>
              <a:ext uri="{FF2B5EF4-FFF2-40B4-BE49-F238E27FC236}">
                <a16:creationId xmlns:a16="http://schemas.microsoft.com/office/drawing/2014/main" id="{2C49DB2C-7699-494E-8D22-CD41AD71491D}"/>
              </a:ext>
            </a:extLst>
          </p:cNvPr>
          <p:cNvSpPr>
            <a:spLocks noGrp="1"/>
          </p:cNvSpPr>
          <p:nvPr>
            <p:ph type="body" sz="quarter" idx="18" hasCustomPrompt="1"/>
          </p:nvPr>
        </p:nvSpPr>
        <p:spPr>
          <a:xfrm>
            <a:off x="431800" y="1613559"/>
            <a:ext cx="82804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7" name="Title 1">
            <a:extLst>
              <a:ext uri="{FF2B5EF4-FFF2-40B4-BE49-F238E27FC236}">
                <a16:creationId xmlns:a16="http://schemas.microsoft.com/office/drawing/2014/main" id="{B7B05D5E-2BB8-4649-B421-A33582B5FD18}"/>
              </a:ext>
            </a:extLst>
          </p:cNvPr>
          <p:cNvSpPr>
            <a:spLocks noGrp="1"/>
          </p:cNvSpPr>
          <p:nvPr>
            <p:ph type="title" hasCustomPrompt="1"/>
          </p:nvPr>
        </p:nvSpPr>
        <p:spPr>
          <a:xfrm>
            <a:off x="431800" y="404664"/>
            <a:ext cx="8280400" cy="418058"/>
          </a:xfrm>
        </p:spPr>
        <p:txBody>
          <a:bodyPr>
            <a:noAutofit/>
          </a:bodyPr>
          <a:lstStyle>
            <a:lvl1pPr>
              <a:defRPr sz="2200" baseline="0"/>
            </a:lvl1pPr>
          </a:lstStyle>
          <a:p>
            <a:r>
              <a:rPr lang="en-US"/>
              <a:t>[Presentation Section Title]</a:t>
            </a:r>
            <a:endParaRPr lang="en-CA"/>
          </a:p>
        </p:txBody>
      </p:sp>
    </p:spTree>
    <p:extLst>
      <p:ext uri="{BB962C8B-B14F-4D97-AF65-F5344CB8AC3E}">
        <p14:creationId xmlns:p14="http://schemas.microsoft.com/office/powerpoint/2010/main" val="1806557027"/>
      </p:ext>
    </p:extLst>
  </p:cSld>
  <p:clrMapOvr>
    <a:masterClrMapping/>
  </p:clrMapOvr>
  <p:extLst>
    <p:ext uri="{DCECCB84-F9BA-43D5-87BE-67443E8EF086}">
      <p15:sldGuideLst xmlns:p15="http://schemas.microsoft.com/office/powerpoint/2012/main">
        <p15:guide id="1" orient="horz" pos="23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op &amp; Bottom 2 Title Bars">
    <p:spTree>
      <p:nvGrpSpPr>
        <p:cNvPr id="1" name=""/>
        <p:cNvGrpSpPr/>
        <p:nvPr/>
      </p:nvGrpSpPr>
      <p:grpSpPr>
        <a:xfrm>
          <a:off x="0" y="0"/>
          <a:ext cx="0" cy="0"/>
          <a:chOff x="0" y="0"/>
          <a:chExt cx="0" cy="0"/>
        </a:xfrm>
      </p:grpSpPr>
      <p:sp>
        <p:nvSpPr>
          <p:cNvPr id="8" name="Text Placeholder 4"/>
          <p:cNvSpPr>
            <a:spLocks noGrp="1"/>
          </p:cNvSpPr>
          <p:nvPr>
            <p:ph type="body" sz="quarter" idx="14"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12" name="Text Placeholder 4">
            <a:extLst>
              <a:ext uri="{FF2B5EF4-FFF2-40B4-BE49-F238E27FC236}">
                <a16:creationId xmlns:a16="http://schemas.microsoft.com/office/drawing/2014/main" id="{1E8585A0-1E13-4B96-B43F-A1D1742BD1EF}"/>
              </a:ext>
            </a:extLst>
          </p:cNvPr>
          <p:cNvSpPr>
            <a:spLocks noGrp="1"/>
          </p:cNvSpPr>
          <p:nvPr>
            <p:ph type="body" sz="quarter" idx="18" hasCustomPrompt="1"/>
          </p:nvPr>
        </p:nvSpPr>
        <p:spPr>
          <a:xfrm>
            <a:off x="431800" y="1613559"/>
            <a:ext cx="82804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13" name="Text Placeholder 4">
            <a:extLst>
              <a:ext uri="{FF2B5EF4-FFF2-40B4-BE49-F238E27FC236}">
                <a16:creationId xmlns:a16="http://schemas.microsoft.com/office/drawing/2014/main" id="{AF01B3BC-47F2-4831-96A8-A614E983BDD6}"/>
              </a:ext>
            </a:extLst>
          </p:cNvPr>
          <p:cNvSpPr>
            <a:spLocks noGrp="1"/>
          </p:cNvSpPr>
          <p:nvPr>
            <p:ph type="body" sz="quarter" idx="19" hasCustomPrompt="1"/>
          </p:nvPr>
        </p:nvSpPr>
        <p:spPr>
          <a:xfrm>
            <a:off x="431800" y="3981600"/>
            <a:ext cx="82804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10" name="Text Placeholder 13">
            <a:extLst>
              <a:ext uri="{FF2B5EF4-FFF2-40B4-BE49-F238E27FC236}">
                <a16:creationId xmlns:a16="http://schemas.microsoft.com/office/drawing/2014/main" id="{9F9249E3-8E1D-46E9-B032-0FB1B903F4E8}"/>
              </a:ext>
            </a:extLst>
          </p:cNvPr>
          <p:cNvSpPr>
            <a:spLocks noGrp="1"/>
          </p:cNvSpPr>
          <p:nvPr>
            <p:ph type="body" sz="quarter" idx="13" hasCustomPrompt="1"/>
          </p:nvPr>
        </p:nvSpPr>
        <p:spPr>
          <a:xfrm>
            <a:off x="431800" y="868680"/>
            <a:ext cx="8280400"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16" name="Title 1">
            <a:extLst>
              <a:ext uri="{FF2B5EF4-FFF2-40B4-BE49-F238E27FC236}">
                <a16:creationId xmlns:a16="http://schemas.microsoft.com/office/drawing/2014/main" id="{E440B0B1-016D-4133-B812-7C754DB71CCF}"/>
              </a:ext>
            </a:extLst>
          </p:cNvPr>
          <p:cNvSpPr>
            <a:spLocks noGrp="1"/>
          </p:cNvSpPr>
          <p:nvPr>
            <p:ph type="title" hasCustomPrompt="1"/>
          </p:nvPr>
        </p:nvSpPr>
        <p:spPr>
          <a:xfrm>
            <a:off x="431800" y="404664"/>
            <a:ext cx="8280400" cy="418058"/>
          </a:xfrm>
        </p:spPr>
        <p:txBody>
          <a:bodyPr>
            <a:noAutofit/>
          </a:bodyPr>
          <a:lstStyle>
            <a:lvl1pPr>
              <a:defRPr sz="2200" baseline="0"/>
            </a:lvl1pPr>
          </a:lstStyle>
          <a:p>
            <a:r>
              <a:rPr lang="en-US"/>
              <a:t>[Presentation Section Title]</a:t>
            </a:r>
            <a:endParaRPr lang="en-CA"/>
          </a:p>
        </p:txBody>
      </p:sp>
      <p:sp>
        <p:nvSpPr>
          <p:cNvPr id="18" name="Content Placeholder 2">
            <a:extLst>
              <a:ext uri="{FF2B5EF4-FFF2-40B4-BE49-F238E27FC236}">
                <a16:creationId xmlns:a16="http://schemas.microsoft.com/office/drawing/2014/main" id="{D2AE5A6C-01D4-447C-A5B6-B5BE43E4759B}"/>
              </a:ext>
            </a:extLst>
          </p:cNvPr>
          <p:cNvSpPr>
            <a:spLocks noGrp="1"/>
          </p:cNvSpPr>
          <p:nvPr>
            <p:ph idx="1"/>
          </p:nvPr>
        </p:nvSpPr>
        <p:spPr>
          <a:xfrm>
            <a:off x="431800" y="1710000"/>
            <a:ext cx="8280400" cy="2025975"/>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Content Placeholder 2">
            <a:extLst>
              <a:ext uri="{FF2B5EF4-FFF2-40B4-BE49-F238E27FC236}">
                <a16:creationId xmlns:a16="http://schemas.microsoft.com/office/drawing/2014/main" id="{F824E61F-3A28-442C-A522-59143C2A63B4}"/>
              </a:ext>
            </a:extLst>
          </p:cNvPr>
          <p:cNvSpPr>
            <a:spLocks noGrp="1"/>
          </p:cNvSpPr>
          <p:nvPr>
            <p:ph idx="20"/>
          </p:nvPr>
        </p:nvSpPr>
        <p:spPr>
          <a:xfrm>
            <a:off x="431800" y="4078800"/>
            <a:ext cx="8280400" cy="151428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04383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ide by Side 2 Title B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200" baseline="0"/>
            </a:lvl1pPr>
          </a:lstStyle>
          <a:p>
            <a:r>
              <a:rPr lang="en-US"/>
              <a:t>[Presentation Section Title]</a:t>
            </a:r>
            <a:endParaRPr lang="en-CA"/>
          </a:p>
        </p:txBody>
      </p:sp>
      <p:sp>
        <p:nvSpPr>
          <p:cNvPr id="14" name="Text Placeholder 13"/>
          <p:cNvSpPr>
            <a:spLocks noGrp="1"/>
          </p:cNvSpPr>
          <p:nvPr>
            <p:ph type="body" sz="quarter" idx="13" hasCustomPrompt="1"/>
          </p:nvPr>
        </p:nvSpPr>
        <p:spPr>
          <a:xfrm>
            <a:off x="431800" y="868680"/>
            <a:ext cx="8280402"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9" name="Text Placeholder 4"/>
          <p:cNvSpPr>
            <a:spLocks noGrp="1"/>
          </p:cNvSpPr>
          <p:nvPr>
            <p:ph type="body" sz="quarter" idx="17"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11" name="Text Placeholder 4">
            <a:extLst>
              <a:ext uri="{FF2B5EF4-FFF2-40B4-BE49-F238E27FC236}">
                <a16:creationId xmlns:a16="http://schemas.microsoft.com/office/drawing/2014/main" id="{19A4EE46-B517-44DC-9441-BE08215138AA}"/>
              </a:ext>
            </a:extLst>
          </p:cNvPr>
          <p:cNvSpPr>
            <a:spLocks noGrp="1"/>
          </p:cNvSpPr>
          <p:nvPr>
            <p:ph type="body" sz="quarter" idx="18" hasCustomPrompt="1"/>
          </p:nvPr>
        </p:nvSpPr>
        <p:spPr>
          <a:xfrm>
            <a:off x="431800"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12" name="Text Placeholder 4">
            <a:extLst>
              <a:ext uri="{FF2B5EF4-FFF2-40B4-BE49-F238E27FC236}">
                <a16:creationId xmlns:a16="http://schemas.microsoft.com/office/drawing/2014/main" id="{E0353A08-7F65-45CE-A2BA-4543804CA8D9}"/>
              </a:ext>
            </a:extLst>
          </p:cNvPr>
          <p:cNvSpPr>
            <a:spLocks noGrp="1"/>
          </p:cNvSpPr>
          <p:nvPr>
            <p:ph type="body" sz="quarter" idx="19" hasCustomPrompt="1"/>
          </p:nvPr>
        </p:nvSpPr>
        <p:spPr>
          <a:xfrm>
            <a:off x="4752202"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10" name="Content Placeholder 2">
            <a:extLst>
              <a:ext uri="{FF2B5EF4-FFF2-40B4-BE49-F238E27FC236}">
                <a16:creationId xmlns:a16="http://schemas.microsoft.com/office/drawing/2014/main" id="{77EA579C-60CD-460D-8C9A-EF00FA3323A9}"/>
              </a:ext>
            </a:extLst>
          </p:cNvPr>
          <p:cNvSpPr>
            <a:spLocks noGrp="1"/>
          </p:cNvSpPr>
          <p:nvPr>
            <p:ph idx="20"/>
          </p:nvPr>
        </p:nvSpPr>
        <p:spPr>
          <a:xfrm>
            <a:off x="431800" y="1710000"/>
            <a:ext cx="3960000" cy="4258368"/>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
            <a:extLst>
              <a:ext uri="{FF2B5EF4-FFF2-40B4-BE49-F238E27FC236}">
                <a16:creationId xmlns:a16="http://schemas.microsoft.com/office/drawing/2014/main" id="{9A0E8B0F-129D-4737-A77F-C5B9FD87AD66}"/>
              </a:ext>
            </a:extLst>
          </p:cNvPr>
          <p:cNvSpPr>
            <a:spLocks noGrp="1"/>
          </p:cNvSpPr>
          <p:nvPr>
            <p:ph idx="1"/>
          </p:nvPr>
        </p:nvSpPr>
        <p:spPr>
          <a:xfrm>
            <a:off x="4752202" y="1710000"/>
            <a:ext cx="3959998" cy="4258368"/>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63377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4 Title B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200" baseline="0"/>
            </a:lvl1pPr>
          </a:lstStyle>
          <a:p>
            <a:r>
              <a:rPr lang="en-US"/>
              <a:t>[Presentation Section Title]</a:t>
            </a:r>
            <a:endParaRPr lang="en-CA"/>
          </a:p>
        </p:txBody>
      </p:sp>
      <p:sp>
        <p:nvSpPr>
          <p:cNvPr id="9" name="Text Placeholder 4"/>
          <p:cNvSpPr>
            <a:spLocks noGrp="1"/>
          </p:cNvSpPr>
          <p:nvPr>
            <p:ph type="body" sz="quarter" idx="17"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16" name="Text Placeholder 4">
            <a:extLst>
              <a:ext uri="{FF2B5EF4-FFF2-40B4-BE49-F238E27FC236}">
                <a16:creationId xmlns:a16="http://schemas.microsoft.com/office/drawing/2014/main" id="{58F8EEF4-38E7-4E06-9ECE-82CB30E46508}"/>
              </a:ext>
            </a:extLst>
          </p:cNvPr>
          <p:cNvSpPr>
            <a:spLocks noGrp="1"/>
          </p:cNvSpPr>
          <p:nvPr>
            <p:ph type="body" sz="quarter" idx="22" hasCustomPrompt="1"/>
          </p:nvPr>
        </p:nvSpPr>
        <p:spPr>
          <a:xfrm>
            <a:off x="431800"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17" name="Text Placeholder 4">
            <a:extLst>
              <a:ext uri="{FF2B5EF4-FFF2-40B4-BE49-F238E27FC236}">
                <a16:creationId xmlns:a16="http://schemas.microsoft.com/office/drawing/2014/main" id="{5A29C770-3D82-46CC-AB0D-F936B9AB5796}"/>
              </a:ext>
            </a:extLst>
          </p:cNvPr>
          <p:cNvSpPr>
            <a:spLocks noGrp="1"/>
          </p:cNvSpPr>
          <p:nvPr>
            <p:ph type="body" sz="quarter" idx="23" hasCustomPrompt="1"/>
          </p:nvPr>
        </p:nvSpPr>
        <p:spPr>
          <a:xfrm>
            <a:off x="4752202"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18" name="Text Placeholder 4">
            <a:extLst>
              <a:ext uri="{FF2B5EF4-FFF2-40B4-BE49-F238E27FC236}">
                <a16:creationId xmlns:a16="http://schemas.microsoft.com/office/drawing/2014/main" id="{43510719-42E1-4CE2-B8F5-ABFEB2C5120B}"/>
              </a:ext>
            </a:extLst>
          </p:cNvPr>
          <p:cNvSpPr>
            <a:spLocks noGrp="1"/>
          </p:cNvSpPr>
          <p:nvPr>
            <p:ph type="body" sz="quarter" idx="24" hasCustomPrompt="1"/>
          </p:nvPr>
        </p:nvSpPr>
        <p:spPr>
          <a:xfrm>
            <a:off x="431800" y="398000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3]</a:t>
            </a:r>
          </a:p>
        </p:txBody>
      </p:sp>
      <p:sp>
        <p:nvSpPr>
          <p:cNvPr id="19" name="Text Placeholder 4">
            <a:extLst>
              <a:ext uri="{FF2B5EF4-FFF2-40B4-BE49-F238E27FC236}">
                <a16:creationId xmlns:a16="http://schemas.microsoft.com/office/drawing/2014/main" id="{FA15F6BA-C686-47AB-A84B-B3FCD09BA8D2}"/>
              </a:ext>
            </a:extLst>
          </p:cNvPr>
          <p:cNvSpPr>
            <a:spLocks noGrp="1"/>
          </p:cNvSpPr>
          <p:nvPr>
            <p:ph type="body" sz="quarter" idx="25" hasCustomPrompt="1"/>
          </p:nvPr>
        </p:nvSpPr>
        <p:spPr>
          <a:xfrm>
            <a:off x="4752202" y="398000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4]</a:t>
            </a:r>
          </a:p>
        </p:txBody>
      </p:sp>
      <p:sp>
        <p:nvSpPr>
          <p:cNvPr id="13" name="Text Placeholder 13">
            <a:extLst>
              <a:ext uri="{FF2B5EF4-FFF2-40B4-BE49-F238E27FC236}">
                <a16:creationId xmlns:a16="http://schemas.microsoft.com/office/drawing/2014/main" id="{1A8B9BA4-5015-49B1-993E-B2C1525445EE}"/>
              </a:ext>
            </a:extLst>
          </p:cNvPr>
          <p:cNvSpPr>
            <a:spLocks noGrp="1"/>
          </p:cNvSpPr>
          <p:nvPr>
            <p:ph type="body" sz="quarter" idx="13" hasCustomPrompt="1"/>
          </p:nvPr>
        </p:nvSpPr>
        <p:spPr>
          <a:xfrm>
            <a:off x="431800" y="868680"/>
            <a:ext cx="8280402"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15" name="Content Placeholder 2">
            <a:extLst>
              <a:ext uri="{FF2B5EF4-FFF2-40B4-BE49-F238E27FC236}">
                <a16:creationId xmlns:a16="http://schemas.microsoft.com/office/drawing/2014/main" id="{F0884983-5CD1-46A3-9A46-D9A0E30F00D3}"/>
              </a:ext>
            </a:extLst>
          </p:cNvPr>
          <p:cNvSpPr>
            <a:spLocks noGrp="1"/>
          </p:cNvSpPr>
          <p:nvPr>
            <p:ph idx="20"/>
          </p:nvPr>
        </p:nvSpPr>
        <p:spPr>
          <a:xfrm>
            <a:off x="431800" y="1710000"/>
            <a:ext cx="3960000"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Content Placeholder 2">
            <a:extLst>
              <a:ext uri="{FF2B5EF4-FFF2-40B4-BE49-F238E27FC236}">
                <a16:creationId xmlns:a16="http://schemas.microsoft.com/office/drawing/2014/main" id="{A7A8B1F6-A768-4D01-9109-BB154BCA000E}"/>
              </a:ext>
            </a:extLst>
          </p:cNvPr>
          <p:cNvSpPr>
            <a:spLocks noGrp="1"/>
          </p:cNvSpPr>
          <p:nvPr>
            <p:ph idx="26"/>
          </p:nvPr>
        </p:nvSpPr>
        <p:spPr>
          <a:xfrm>
            <a:off x="4752200" y="1710000"/>
            <a:ext cx="3960000"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2" name="Content Placeholder 2">
            <a:extLst>
              <a:ext uri="{FF2B5EF4-FFF2-40B4-BE49-F238E27FC236}">
                <a16:creationId xmlns:a16="http://schemas.microsoft.com/office/drawing/2014/main" id="{395310C1-26DF-4F24-9FA6-8FDFF9001EF1}"/>
              </a:ext>
            </a:extLst>
          </p:cNvPr>
          <p:cNvSpPr>
            <a:spLocks noGrp="1"/>
          </p:cNvSpPr>
          <p:nvPr>
            <p:ph idx="27"/>
          </p:nvPr>
        </p:nvSpPr>
        <p:spPr>
          <a:xfrm>
            <a:off x="431800" y="4078800"/>
            <a:ext cx="3960000"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3" name="Content Placeholder 2">
            <a:extLst>
              <a:ext uri="{FF2B5EF4-FFF2-40B4-BE49-F238E27FC236}">
                <a16:creationId xmlns:a16="http://schemas.microsoft.com/office/drawing/2014/main" id="{E607B990-1D90-4446-AF41-71346A6D65E3}"/>
              </a:ext>
            </a:extLst>
          </p:cNvPr>
          <p:cNvSpPr>
            <a:spLocks noGrp="1"/>
          </p:cNvSpPr>
          <p:nvPr>
            <p:ph idx="28"/>
          </p:nvPr>
        </p:nvSpPr>
        <p:spPr>
          <a:xfrm>
            <a:off x="4752199" y="4078800"/>
            <a:ext cx="3960001"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47578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Side by Side 3 Title B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200" baseline="0"/>
            </a:lvl1pPr>
          </a:lstStyle>
          <a:p>
            <a:r>
              <a:rPr lang="en-US"/>
              <a:t>[Presentation Section Title]</a:t>
            </a:r>
            <a:endParaRPr lang="en-CA"/>
          </a:p>
        </p:txBody>
      </p:sp>
      <p:sp>
        <p:nvSpPr>
          <p:cNvPr id="9" name="Text Placeholder 4"/>
          <p:cNvSpPr>
            <a:spLocks noGrp="1"/>
          </p:cNvSpPr>
          <p:nvPr>
            <p:ph type="body" sz="quarter" idx="17" hasCustomPrompt="1"/>
          </p:nvPr>
        </p:nvSpPr>
        <p:spPr>
          <a:xfrm>
            <a:off x="431798" y="6165305"/>
            <a:ext cx="6011867"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11" name="Text Placeholder 4">
            <a:extLst>
              <a:ext uri="{FF2B5EF4-FFF2-40B4-BE49-F238E27FC236}">
                <a16:creationId xmlns:a16="http://schemas.microsoft.com/office/drawing/2014/main" id="{742F2DFC-52C4-4A92-9DF5-751B4BFC8FB1}"/>
              </a:ext>
            </a:extLst>
          </p:cNvPr>
          <p:cNvSpPr>
            <a:spLocks noGrp="1"/>
          </p:cNvSpPr>
          <p:nvPr>
            <p:ph type="body" sz="quarter" idx="22" hasCustomPrompt="1"/>
          </p:nvPr>
        </p:nvSpPr>
        <p:spPr>
          <a:xfrm>
            <a:off x="431800"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13" name="Text Placeholder 4">
            <a:extLst>
              <a:ext uri="{FF2B5EF4-FFF2-40B4-BE49-F238E27FC236}">
                <a16:creationId xmlns:a16="http://schemas.microsoft.com/office/drawing/2014/main" id="{15769445-0AC1-4B84-827A-952FF9781ABE}"/>
              </a:ext>
            </a:extLst>
          </p:cNvPr>
          <p:cNvSpPr>
            <a:spLocks noGrp="1"/>
          </p:cNvSpPr>
          <p:nvPr>
            <p:ph type="body" sz="quarter" idx="23" hasCustomPrompt="1"/>
          </p:nvPr>
        </p:nvSpPr>
        <p:spPr>
          <a:xfrm>
            <a:off x="4752202"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16" name="Text Placeholder 4">
            <a:extLst>
              <a:ext uri="{FF2B5EF4-FFF2-40B4-BE49-F238E27FC236}">
                <a16:creationId xmlns:a16="http://schemas.microsoft.com/office/drawing/2014/main" id="{E6104CC2-ADBD-498E-904B-4829B3B5546B}"/>
              </a:ext>
            </a:extLst>
          </p:cNvPr>
          <p:cNvSpPr>
            <a:spLocks noGrp="1"/>
          </p:cNvSpPr>
          <p:nvPr>
            <p:ph type="body" sz="quarter" idx="25" hasCustomPrompt="1"/>
          </p:nvPr>
        </p:nvSpPr>
        <p:spPr>
          <a:xfrm>
            <a:off x="4752202" y="398000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3]</a:t>
            </a:r>
          </a:p>
        </p:txBody>
      </p:sp>
      <p:sp>
        <p:nvSpPr>
          <p:cNvPr id="17" name="Text Placeholder 13">
            <a:extLst>
              <a:ext uri="{FF2B5EF4-FFF2-40B4-BE49-F238E27FC236}">
                <a16:creationId xmlns:a16="http://schemas.microsoft.com/office/drawing/2014/main" id="{3CF4EC72-E548-4741-9FFD-3169A68AC7F4}"/>
              </a:ext>
            </a:extLst>
          </p:cNvPr>
          <p:cNvSpPr>
            <a:spLocks noGrp="1"/>
          </p:cNvSpPr>
          <p:nvPr>
            <p:ph type="body" sz="quarter" idx="13" hasCustomPrompt="1"/>
          </p:nvPr>
        </p:nvSpPr>
        <p:spPr>
          <a:xfrm>
            <a:off x="431800" y="868680"/>
            <a:ext cx="8280402"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19" name="Content Placeholder 2">
            <a:extLst>
              <a:ext uri="{FF2B5EF4-FFF2-40B4-BE49-F238E27FC236}">
                <a16:creationId xmlns:a16="http://schemas.microsoft.com/office/drawing/2014/main" id="{15D26837-D02C-48E9-9E98-BB6F84A55673}"/>
              </a:ext>
            </a:extLst>
          </p:cNvPr>
          <p:cNvSpPr>
            <a:spLocks noGrp="1"/>
          </p:cNvSpPr>
          <p:nvPr>
            <p:ph idx="20"/>
          </p:nvPr>
        </p:nvSpPr>
        <p:spPr>
          <a:xfrm>
            <a:off x="431800" y="1710000"/>
            <a:ext cx="3960000" cy="4258368"/>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Content Placeholder 2">
            <a:extLst>
              <a:ext uri="{FF2B5EF4-FFF2-40B4-BE49-F238E27FC236}">
                <a16:creationId xmlns:a16="http://schemas.microsoft.com/office/drawing/2014/main" id="{781759AE-1534-440E-9B8B-A4179F565901}"/>
              </a:ext>
            </a:extLst>
          </p:cNvPr>
          <p:cNvSpPr>
            <a:spLocks noGrp="1"/>
          </p:cNvSpPr>
          <p:nvPr>
            <p:ph idx="26"/>
          </p:nvPr>
        </p:nvSpPr>
        <p:spPr>
          <a:xfrm>
            <a:off x="4752200" y="1710000"/>
            <a:ext cx="3960000"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1" name="Content Placeholder 2">
            <a:extLst>
              <a:ext uri="{FF2B5EF4-FFF2-40B4-BE49-F238E27FC236}">
                <a16:creationId xmlns:a16="http://schemas.microsoft.com/office/drawing/2014/main" id="{D2D75A64-EFE8-4A86-A32A-42FE5527DFE7}"/>
              </a:ext>
            </a:extLst>
          </p:cNvPr>
          <p:cNvSpPr>
            <a:spLocks noGrp="1"/>
          </p:cNvSpPr>
          <p:nvPr>
            <p:ph idx="28"/>
          </p:nvPr>
        </p:nvSpPr>
        <p:spPr>
          <a:xfrm>
            <a:off x="4752199" y="4078800"/>
            <a:ext cx="3960001"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1376165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op 2 &amp; Bottom 1 Title B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200" baseline="0"/>
            </a:lvl1pPr>
          </a:lstStyle>
          <a:p>
            <a:r>
              <a:rPr lang="en-US"/>
              <a:t>[Presentation Section Title]</a:t>
            </a:r>
            <a:endParaRPr lang="en-CA"/>
          </a:p>
        </p:txBody>
      </p:sp>
      <p:sp>
        <p:nvSpPr>
          <p:cNvPr id="9" name="Text Placeholder 4"/>
          <p:cNvSpPr>
            <a:spLocks noGrp="1"/>
          </p:cNvSpPr>
          <p:nvPr>
            <p:ph type="body" sz="quarter" idx="17"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12" name="Text Placeholder 4">
            <a:extLst>
              <a:ext uri="{FF2B5EF4-FFF2-40B4-BE49-F238E27FC236}">
                <a16:creationId xmlns:a16="http://schemas.microsoft.com/office/drawing/2014/main" id="{6D68D914-BA55-4E27-ACA2-93050C6F5175}"/>
              </a:ext>
            </a:extLst>
          </p:cNvPr>
          <p:cNvSpPr>
            <a:spLocks noGrp="1"/>
          </p:cNvSpPr>
          <p:nvPr>
            <p:ph type="body" sz="quarter" idx="22" hasCustomPrompt="1"/>
          </p:nvPr>
        </p:nvSpPr>
        <p:spPr>
          <a:xfrm>
            <a:off x="431800"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15" name="Text Placeholder 4">
            <a:extLst>
              <a:ext uri="{FF2B5EF4-FFF2-40B4-BE49-F238E27FC236}">
                <a16:creationId xmlns:a16="http://schemas.microsoft.com/office/drawing/2014/main" id="{BCE21AF3-F36A-42C8-86C5-2389EBE7AABA}"/>
              </a:ext>
            </a:extLst>
          </p:cNvPr>
          <p:cNvSpPr>
            <a:spLocks noGrp="1"/>
          </p:cNvSpPr>
          <p:nvPr>
            <p:ph type="body" sz="quarter" idx="23" hasCustomPrompt="1"/>
          </p:nvPr>
        </p:nvSpPr>
        <p:spPr>
          <a:xfrm>
            <a:off x="4752202" y="161355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13" name="Text Placeholder 13">
            <a:extLst>
              <a:ext uri="{FF2B5EF4-FFF2-40B4-BE49-F238E27FC236}">
                <a16:creationId xmlns:a16="http://schemas.microsoft.com/office/drawing/2014/main" id="{7419AC99-EAAB-42F8-B928-633532AECB79}"/>
              </a:ext>
            </a:extLst>
          </p:cNvPr>
          <p:cNvSpPr>
            <a:spLocks noGrp="1"/>
          </p:cNvSpPr>
          <p:nvPr>
            <p:ph type="body" sz="quarter" idx="13" hasCustomPrompt="1"/>
          </p:nvPr>
        </p:nvSpPr>
        <p:spPr>
          <a:xfrm>
            <a:off x="431800" y="868680"/>
            <a:ext cx="8280402"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17" name="Content Placeholder 2">
            <a:extLst>
              <a:ext uri="{FF2B5EF4-FFF2-40B4-BE49-F238E27FC236}">
                <a16:creationId xmlns:a16="http://schemas.microsoft.com/office/drawing/2014/main" id="{5C1C0044-1B07-47BC-8696-0C897AA94EB5}"/>
              </a:ext>
            </a:extLst>
          </p:cNvPr>
          <p:cNvSpPr>
            <a:spLocks noGrp="1"/>
          </p:cNvSpPr>
          <p:nvPr>
            <p:ph idx="20"/>
          </p:nvPr>
        </p:nvSpPr>
        <p:spPr>
          <a:xfrm>
            <a:off x="431800" y="1710000"/>
            <a:ext cx="3960000"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8" name="Content Placeholder 2">
            <a:extLst>
              <a:ext uri="{FF2B5EF4-FFF2-40B4-BE49-F238E27FC236}">
                <a16:creationId xmlns:a16="http://schemas.microsoft.com/office/drawing/2014/main" id="{0D4BE8EF-BCEE-4E95-AA39-A33D11BF68E6}"/>
              </a:ext>
            </a:extLst>
          </p:cNvPr>
          <p:cNvSpPr>
            <a:spLocks noGrp="1"/>
          </p:cNvSpPr>
          <p:nvPr>
            <p:ph idx="26"/>
          </p:nvPr>
        </p:nvSpPr>
        <p:spPr>
          <a:xfrm>
            <a:off x="4752200" y="1710000"/>
            <a:ext cx="3960000"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9" name="Text Placeholder 4">
            <a:extLst>
              <a:ext uri="{FF2B5EF4-FFF2-40B4-BE49-F238E27FC236}">
                <a16:creationId xmlns:a16="http://schemas.microsoft.com/office/drawing/2014/main" id="{A1F07D0C-B7DB-40E9-9862-7205D2A77B94}"/>
              </a:ext>
            </a:extLst>
          </p:cNvPr>
          <p:cNvSpPr>
            <a:spLocks noGrp="1"/>
          </p:cNvSpPr>
          <p:nvPr>
            <p:ph type="body" sz="quarter" idx="24" hasCustomPrompt="1"/>
          </p:nvPr>
        </p:nvSpPr>
        <p:spPr>
          <a:xfrm>
            <a:off x="431800" y="3980009"/>
            <a:ext cx="82804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3]</a:t>
            </a:r>
          </a:p>
        </p:txBody>
      </p:sp>
      <p:sp>
        <p:nvSpPr>
          <p:cNvPr id="20" name="Content Placeholder 2">
            <a:extLst>
              <a:ext uri="{FF2B5EF4-FFF2-40B4-BE49-F238E27FC236}">
                <a16:creationId xmlns:a16="http://schemas.microsoft.com/office/drawing/2014/main" id="{F5B1D24E-784C-44BC-83D0-A8CF82F659E4}"/>
              </a:ext>
            </a:extLst>
          </p:cNvPr>
          <p:cNvSpPr>
            <a:spLocks noGrp="1"/>
          </p:cNvSpPr>
          <p:nvPr>
            <p:ph idx="27"/>
          </p:nvPr>
        </p:nvSpPr>
        <p:spPr>
          <a:xfrm>
            <a:off x="431800" y="4078800"/>
            <a:ext cx="8280400"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53446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op 1 &amp; Bottom 2 Title Ba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2200" baseline="0"/>
            </a:lvl1pPr>
          </a:lstStyle>
          <a:p>
            <a:r>
              <a:rPr lang="en-US"/>
              <a:t>[Presentation Section Title]</a:t>
            </a:r>
            <a:endParaRPr lang="en-CA"/>
          </a:p>
        </p:txBody>
      </p:sp>
      <p:sp>
        <p:nvSpPr>
          <p:cNvPr id="9" name="Text Placeholder 4"/>
          <p:cNvSpPr>
            <a:spLocks noGrp="1"/>
          </p:cNvSpPr>
          <p:nvPr>
            <p:ph type="body" sz="quarter" idx="17" hasCustomPrompt="1"/>
          </p:nvPr>
        </p:nvSpPr>
        <p:spPr>
          <a:xfrm>
            <a:off x="431800" y="6165305"/>
            <a:ext cx="6011865" cy="432346"/>
          </a:xfrm>
          <a:prstGeom prst="rect">
            <a:avLst/>
          </a:prstGeom>
        </p:spPr>
        <p:txBody>
          <a:bodyPr lIns="0" anchor="b">
            <a:normAutofit/>
          </a:bodyPr>
          <a:lstStyle>
            <a:lvl1pPr marL="0" indent="0">
              <a:buNone/>
              <a:defRPr sz="700" i="1" baseline="0"/>
            </a:lvl1pPr>
          </a:lstStyle>
          <a:p>
            <a:pPr lvl="0"/>
            <a:r>
              <a:rPr lang="en-US"/>
              <a:t>Click to add footnotes</a:t>
            </a:r>
          </a:p>
        </p:txBody>
      </p:sp>
      <p:sp>
        <p:nvSpPr>
          <p:cNvPr id="20" name="Text Placeholder 4">
            <a:extLst>
              <a:ext uri="{FF2B5EF4-FFF2-40B4-BE49-F238E27FC236}">
                <a16:creationId xmlns:a16="http://schemas.microsoft.com/office/drawing/2014/main" id="{067D1602-6DED-4538-97BA-00A8EFD5F6BB}"/>
              </a:ext>
            </a:extLst>
          </p:cNvPr>
          <p:cNvSpPr>
            <a:spLocks noGrp="1"/>
          </p:cNvSpPr>
          <p:nvPr>
            <p:ph type="body" sz="quarter" idx="18" hasCustomPrompt="1"/>
          </p:nvPr>
        </p:nvSpPr>
        <p:spPr>
          <a:xfrm>
            <a:off x="431800" y="1613559"/>
            <a:ext cx="82804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1]</a:t>
            </a:r>
          </a:p>
        </p:txBody>
      </p:sp>
      <p:sp>
        <p:nvSpPr>
          <p:cNvPr id="23" name="Text Placeholder 4">
            <a:extLst>
              <a:ext uri="{FF2B5EF4-FFF2-40B4-BE49-F238E27FC236}">
                <a16:creationId xmlns:a16="http://schemas.microsoft.com/office/drawing/2014/main" id="{65B69C8B-3687-4464-A034-30989D484F57}"/>
              </a:ext>
            </a:extLst>
          </p:cNvPr>
          <p:cNvSpPr>
            <a:spLocks noGrp="1"/>
          </p:cNvSpPr>
          <p:nvPr>
            <p:ph type="body" sz="quarter" idx="24" hasCustomPrompt="1"/>
          </p:nvPr>
        </p:nvSpPr>
        <p:spPr>
          <a:xfrm>
            <a:off x="431800" y="398000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2]</a:t>
            </a:r>
          </a:p>
        </p:txBody>
      </p:sp>
      <p:sp>
        <p:nvSpPr>
          <p:cNvPr id="24" name="Text Placeholder 4">
            <a:extLst>
              <a:ext uri="{FF2B5EF4-FFF2-40B4-BE49-F238E27FC236}">
                <a16:creationId xmlns:a16="http://schemas.microsoft.com/office/drawing/2014/main" id="{CE42117C-6918-4680-8ABA-4C54712955C2}"/>
              </a:ext>
            </a:extLst>
          </p:cNvPr>
          <p:cNvSpPr>
            <a:spLocks noGrp="1"/>
          </p:cNvSpPr>
          <p:nvPr>
            <p:ph type="body" sz="quarter" idx="25" hasCustomPrompt="1"/>
          </p:nvPr>
        </p:nvSpPr>
        <p:spPr>
          <a:xfrm>
            <a:off x="4752202" y="3980009"/>
            <a:ext cx="3960000" cy="0"/>
          </a:xfrm>
          <a:prstGeom prst="rect">
            <a:avLst/>
          </a:prstGeom>
          <a:solidFill>
            <a:schemeClr val="tx1"/>
          </a:solidFill>
          <a:ln w="12700">
            <a:solidFill>
              <a:schemeClr val="tx1"/>
            </a:solidFill>
          </a:ln>
        </p:spPr>
        <p:txBody>
          <a:bodyPr bIns="90000" anchor="b">
            <a:noAutofit/>
          </a:bodyPr>
          <a:lstStyle>
            <a:lvl1pPr marL="0" indent="0" algn="ctr">
              <a:spcAft>
                <a:spcPts val="600"/>
              </a:spcAft>
              <a:buNone/>
              <a:defRPr sz="1350" b="1" baseline="0">
                <a:solidFill>
                  <a:schemeClr val="tx1"/>
                </a:solidFill>
              </a:defRPr>
            </a:lvl1pPr>
          </a:lstStyle>
          <a:p>
            <a:pPr lvl="0"/>
            <a:r>
              <a:rPr lang="en-CA"/>
              <a:t>[Title / Bar 3]</a:t>
            </a:r>
          </a:p>
        </p:txBody>
      </p:sp>
      <p:sp>
        <p:nvSpPr>
          <p:cNvPr id="11" name="Text Placeholder 13">
            <a:extLst>
              <a:ext uri="{FF2B5EF4-FFF2-40B4-BE49-F238E27FC236}">
                <a16:creationId xmlns:a16="http://schemas.microsoft.com/office/drawing/2014/main" id="{8F1D94F1-4694-4D90-8AFE-83E63186E785}"/>
              </a:ext>
            </a:extLst>
          </p:cNvPr>
          <p:cNvSpPr>
            <a:spLocks noGrp="1"/>
          </p:cNvSpPr>
          <p:nvPr>
            <p:ph type="body" sz="quarter" idx="13" hasCustomPrompt="1"/>
          </p:nvPr>
        </p:nvSpPr>
        <p:spPr>
          <a:xfrm>
            <a:off x="431800" y="868680"/>
            <a:ext cx="8280402" cy="360000"/>
          </a:xfrm>
          <a:prstGeom prst="rect">
            <a:avLst/>
          </a:prstGeom>
        </p:spPr>
        <p:txBody>
          <a:bodyPr lIns="0">
            <a:noAutofit/>
          </a:bodyPr>
          <a:lstStyle>
            <a:lvl1pPr marL="0" indent="0">
              <a:lnSpc>
                <a:spcPct val="100000"/>
              </a:lnSpc>
              <a:buNone/>
              <a:defRPr sz="1400" b="1" i="1" baseline="0">
                <a:solidFill>
                  <a:schemeClr val="tx1"/>
                </a:solidFill>
              </a:defRPr>
            </a:lvl1pPr>
          </a:lstStyle>
          <a:p>
            <a:pPr lvl="0"/>
            <a:r>
              <a:rPr lang="en-CA"/>
              <a:t>[Slide Title]</a:t>
            </a:r>
          </a:p>
        </p:txBody>
      </p:sp>
      <p:sp>
        <p:nvSpPr>
          <p:cNvPr id="12" name="Content Placeholder 2">
            <a:extLst>
              <a:ext uri="{FF2B5EF4-FFF2-40B4-BE49-F238E27FC236}">
                <a16:creationId xmlns:a16="http://schemas.microsoft.com/office/drawing/2014/main" id="{367697FC-655C-4569-A510-1D5F8C05954F}"/>
              </a:ext>
            </a:extLst>
          </p:cNvPr>
          <p:cNvSpPr>
            <a:spLocks noGrp="1"/>
          </p:cNvSpPr>
          <p:nvPr>
            <p:ph idx="20"/>
          </p:nvPr>
        </p:nvSpPr>
        <p:spPr>
          <a:xfrm>
            <a:off x="431800" y="1710000"/>
            <a:ext cx="8280402" cy="1894157"/>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Content Placeholder 2">
            <a:extLst>
              <a:ext uri="{FF2B5EF4-FFF2-40B4-BE49-F238E27FC236}">
                <a16:creationId xmlns:a16="http://schemas.microsoft.com/office/drawing/2014/main" id="{F3566079-7004-4063-8C4E-1C3052DAC0D8}"/>
              </a:ext>
            </a:extLst>
          </p:cNvPr>
          <p:cNvSpPr>
            <a:spLocks noGrp="1"/>
          </p:cNvSpPr>
          <p:nvPr>
            <p:ph idx="27"/>
          </p:nvPr>
        </p:nvSpPr>
        <p:spPr>
          <a:xfrm>
            <a:off x="431800" y="4078800"/>
            <a:ext cx="3960000"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Content Placeholder 2">
            <a:extLst>
              <a:ext uri="{FF2B5EF4-FFF2-40B4-BE49-F238E27FC236}">
                <a16:creationId xmlns:a16="http://schemas.microsoft.com/office/drawing/2014/main" id="{5C7A825D-C248-4A3D-BA78-804B35790CF8}"/>
              </a:ext>
            </a:extLst>
          </p:cNvPr>
          <p:cNvSpPr>
            <a:spLocks noGrp="1"/>
          </p:cNvSpPr>
          <p:nvPr>
            <p:ph idx="28"/>
          </p:nvPr>
        </p:nvSpPr>
        <p:spPr>
          <a:xfrm>
            <a:off x="4752199" y="4078800"/>
            <a:ext cx="3960001" cy="1893600"/>
          </a:xfrm>
          <a:prstGeom prst="rect">
            <a:avLst/>
          </a:prstGeom>
        </p:spPr>
        <p:txBody>
          <a:bodyPr>
            <a:normAutofit/>
          </a:bodyPr>
          <a:lstStyle>
            <a:lvl1pPr>
              <a:buClr>
                <a:schemeClr val="tx1"/>
              </a:buCl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608261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Section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CC8E09-5B68-4437-9E80-50C3369827F5}"/>
              </a:ext>
            </a:extLst>
          </p:cNvPr>
          <p:cNvSpPr/>
          <p:nvPr userDrawn="1"/>
        </p:nvSpPr>
        <p:spPr>
          <a:xfrm>
            <a:off x="0" y="0"/>
            <a:ext cx="9144000" cy="57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Connector 5">
            <a:extLst>
              <a:ext uri="{FF2B5EF4-FFF2-40B4-BE49-F238E27FC236}">
                <a16:creationId xmlns:a16="http://schemas.microsoft.com/office/drawing/2014/main" id="{8553A0BA-E67B-4139-B069-087C25E5ACC4}"/>
              </a:ext>
            </a:extLst>
          </p:cNvPr>
          <p:cNvCxnSpPr/>
          <p:nvPr userDrawn="1"/>
        </p:nvCxnSpPr>
        <p:spPr>
          <a:xfrm>
            <a:off x="997200" y="2966400"/>
            <a:ext cx="0" cy="1530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39BC485C-42BC-4D4B-9496-BF2932A8216F}"/>
              </a:ext>
            </a:extLst>
          </p:cNvPr>
          <p:cNvSpPr>
            <a:spLocks noGrp="1"/>
          </p:cNvSpPr>
          <p:nvPr>
            <p:ph type="body" sz="quarter" idx="10" hasCustomPrompt="1"/>
          </p:nvPr>
        </p:nvSpPr>
        <p:spPr>
          <a:xfrm>
            <a:off x="1244799" y="2849663"/>
            <a:ext cx="2753996" cy="904240"/>
          </a:xfrm>
          <a:prstGeom prst="rect">
            <a:avLst/>
          </a:prstGeom>
        </p:spPr>
        <p:txBody>
          <a:bodyPr lIns="0" tIns="0" rIns="0" bIns="0">
            <a:normAutofit/>
          </a:bodyPr>
          <a:lstStyle>
            <a:lvl1pPr marL="0" indent="0">
              <a:lnSpc>
                <a:spcPct val="100000"/>
              </a:lnSpc>
              <a:spcBef>
                <a:spcPts val="0"/>
              </a:spcBef>
              <a:spcAft>
                <a:spcPts val="0"/>
              </a:spcAft>
              <a:buNone/>
              <a:defRPr sz="6000" b="1">
                <a:solidFill>
                  <a:schemeClr val="bg1"/>
                </a:solidFill>
              </a:defRPr>
            </a:lvl1pPr>
          </a:lstStyle>
          <a:p>
            <a:pPr lvl="0"/>
            <a:r>
              <a:rPr lang="en-CA"/>
              <a:t>[##]</a:t>
            </a:r>
          </a:p>
        </p:txBody>
      </p:sp>
      <p:sp>
        <p:nvSpPr>
          <p:cNvPr id="12" name="Text Placeholder 8">
            <a:extLst>
              <a:ext uri="{FF2B5EF4-FFF2-40B4-BE49-F238E27FC236}">
                <a16:creationId xmlns:a16="http://schemas.microsoft.com/office/drawing/2014/main" id="{B4B609A2-0ECB-434A-BE48-7ECEF067453D}"/>
              </a:ext>
            </a:extLst>
          </p:cNvPr>
          <p:cNvSpPr>
            <a:spLocks noGrp="1"/>
          </p:cNvSpPr>
          <p:nvPr>
            <p:ph type="body" sz="quarter" idx="11" hasCustomPrompt="1"/>
          </p:nvPr>
        </p:nvSpPr>
        <p:spPr>
          <a:xfrm>
            <a:off x="1244799" y="3757531"/>
            <a:ext cx="2753996" cy="739919"/>
          </a:xfrm>
          <a:prstGeom prst="rect">
            <a:avLst/>
          </a:prstGeom>
        </p:spPr>
        <p:txBody>
          <a:bodyPr lIns="0" tIns="0" rIns="0" bIns="0" anchor="b">
            <a:normAutofit/>
          </a:bodyPr>
          <a:lstStyle>
            <a:lvl1pPr marL="0" indent="0">
              <a:lnSpc>
                <a:spcPct val="100000"/>
              </a:lnSpc>
              <a:spcBef>
                <a:spcPts val="0"/>
              </a:spcBef>
              <a:spcAft>
                <a:spcPts val="0"/>
              </a:spcAft>
              <a:buNone/>
              <a:defRPr sz="2400" b="1">
                <a:solidFill>
                  <a:schemeClr val="bg1"/>
                </a:solidFill>
              </a:defRPr>
            </a:lvl1pPr>
          </a:lstStyle>
          <a:p>
            <a:pPr lvl="0"/>
            <a:r>
              <a:rPr lang="en-CA"/>
              <a:t>[Section Title]</a:t>
            </a:r>
          </a:p>
        </p:txBody>
      </p:sp>
      <p:sp>
        <p:nvSpPr>
          <p:cNvPr id="13" name="Rectangle 12">
            <a:extLst>
              <a:ext uri="{FF2B5EF4-FFF2-40B4-BE49-F238E27FC236}">
                <a16:creationId xmlns:a16="http://schemas.microsoft.com/office/drawing/2014/main" id="{81434AEC-769A-4601-B497-D14C6AE58B07}"/>
              </a:ext>
            </a:extLst>
          </p:cNvPr>
          <p:cNvSpPr/>
          <p:nvPr userDrawn="1"/>
        </p:nvSpPr>
        <p:spPr>
          <a:xfrm>
            <a:off x="350779" y="6516420"/>
            <a:ext cx="6131046" cy="146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54420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4.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1800" y="404664"/>
            <a:ext cx="8280400" cy="418058"/>
          </a:xfrm>
          <a:prstGeom prst="rect">
            <a:avLst/>
          </a:prstGeom>
        </p:spPr>
        <p:txBody>
          <a:bodyPr vert="horz" lIns="0" tIns="45720" rIns="91440" bIns="45720" rtlCol="0" anchor="ctr">
            <a:noAutofit/>
          </a:bodyPr>
          <a:lstStyle/>
          <a:p>
            <a:r>
              <a:rPr lang="en-US"/>
              <a:t>Click to edit Master title style</a:t>
            </a:r>
            <a:endParaRPr lang="en-CA"/>
          </a:p>
        </p:txBody>
      </p:sp>
      <p:grpSp>
        <p:nvGrpSpPr>
          <p:cNvPr id="21" name="Group 20"/>
          <p:cNvGrpSpPr>
            <a:grpSpLocks noChangeAspect="1"/>
          </p:cNvGrpSpPr>
          <p:nvPr userDrawn="1"/>
        </p:nvGrpSpPr>
        <p:grpSpPr>
          <a:xfrm>
            <a:off x="6542711" y="6269353"/>
            <a:ext cx="2108543" cy="360000"/>
            <a:chOff x="1187624" y="2383385"/>
            <a:chExt cx="6768752" cy="1333647"/>
          </a:xfrm>
        </p:grpSpPr>
        <p:pic>
          <p:nvPicPr>
            <p:cNvPr id="22" name="Picture 21" descr="CRC Logo.jpg"/>
            <p:cNvPicPr>
              <a:picLocks noChangeAspect="1"/>
            </p:cNvPicPr>
            <p:nvPr userDrawn="1"/>
          </p:nvPicPr>
          <p:blipFill>
            <a:blip r:embed="rId14" cstate="print"/>
            <a:stretch>
              <a:fillRect/>
            </a:stretch>
          </p:blipFill>
          <p:spPr>
            <a:xfrm>
              <a:off x="1187624" y="2383385"/>
              <a:ext cx="1008112" cy="1333647"/>
            </a:xfrm>
            <a:prstGeom prst="rect">
              <a:avLst/>
            </a:prstGeom>
          </p:spPr>
        </p:pic>
        <p:pic>
          <p:nvPicPr>
            <p:cNvPr id="23" name="Picture 9" descr="wic-logo-1"/>
            <p:cNvPicPr>
              <a:picLocks noChangeAspect="1" noChangeArrowheads="1"/>
            </p:cNvPicPr>
            <p:nvPr userDrawn="1"/>
          </p:nvPicPr>
          <p:blipFill>
            <a:blip r:embed="rId15" cstate="print"/>
            <a:srcRect/>
            <a:stretch>
              <a:fillRect/>
            </a:stretch>
          </p:blipFill>
          <p:spPr bwMode="auto">
            <a:xfrm>
              <a:off x="2211460" y="2671417"/>
              <a:ext cx="5744916" cy="780949"/>
            </a:xfrm>
            <a:prstGeom prst="rect">
              <a:avLst/>
            </a:prstGeom>
            <a:noFill/>
            <a:ln w="9525">
              <a:noFill/>
              <a:miter lim="800000"/>
              <a:headEnd/>
              <a:tailEnd/>
            </a:ln>
          </p:spPr>
        </p:pic>
      </p:grpSp>
      <p:cxnSp>
        <p:nvCxnSpPr>
          <p:cNvPr id="5" name="Straight Connector 4"/>
          <p:cNvCxnSpPr>
            <a:cxnSpLocks/>
          </p:cNvCxnSpPr>
          <p:nvPr userDrawn="1"/>
        </p:nvCxnSpPr>
        <p:spPr>
          <a:xfrm>
            <a:off x="431800" y="822722"/>
            <a:ext cx="8280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31800" y="6597352"/>
            <a:ext cx="601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Left Brace 39"/>
          <p:cNvSpPr/>
          <p:nvPr userDrawn="1"/>
        </p:nvSpPr>
        <p:spPr>
          <a:xfrm>
            <a:off x="-2184845" y="422873"/>
            <a:ext cx="442459" cy="2208646"/>
          </a:xfrm>
          <a:prstGeom prst="leftBrace">
            <a:avLst>
              <a:gd name="adj1" fmla="val 47216"/>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91358" tIns="45677" rIns="91358" bIns="45677" rtlCol="0" anchor="ctr"/>
          <a:lstStyle/>
          <a:p>
            <a:pPr algn="ctr" defTabSz="1017871"/>
            <a:endParaRPr lang="en-US">
              <a:solidFill>
                <a:srgbClr val="000000"/>
              </a:solidFill>
            </a:endParaRPr>
          </a:p>
        </p:txBody>
      </p:sp>
      <p:sp>
        <p:nvSpPr>
          <p:cNvPr id="42" name="TextBox 41"/>
          <p:cNvSpPr txBox="1"/>
          <p:nvPr userDrawn="1"/>
        </p:nvSpPr>
        <p:spPr>
          <a:xfrm>
            <a:off x="-2744362" y="1327814"/>
            <a:ext cx="654855" cy="407839"/>
          </a:xfrm>
          <a:prstGeom prst="rect">
            <a:avLst/>
          </a:prstGeom>
          <a:noFill/>
        </p:spPr>
        <p:txBody>
          <a:bodyPr wrap="none" lIns="91358" tIns="45677" rIns="91358" bIns="45677" rtlCol="0" anchor="ctr" anchorCtr="0">
            <a:spAutoFit/>
          </a:bodyPr>
          <a:lstStyle/>
          <a:p>
            <a:pPr algn="r" defTabSz="1017871"/>
            <a:r>
              <a:rPr lang="en-US" sz="1000" b="1">
                <a:solidFill>
                  <a:srgbClr val="000000"/>
                </a:solidFill>
              </a:rPr>
              <a:t>Primary</a:t>
            </a:r>
            <a:br>
              <a:rPr lang="en-US" sz="1000" b="1">
                <a:solidFill>
                  <a:srgbClr val="000000"/>
                </a:solidFill>
              </a:rPr>
            </a:br>
            <a:r>
              <a:rPr lang="en-US" sz="1000" b="1">
                <a:solidFill>
                  <a:srgbClr val="000000"/>
                </a:solidFill>
              </a:rPr>
              <a:t>Colors</a:t>
            </a:r>
          </a:p>
        </p:txBody>
      </p:sp>
      <p:sp>
        <p:nvSpPr>
          <p:cNvPr id="43" name="TextBox 42"/>
          <p:cNvSpPr txBox="1"/>
          <p:nvPr userDrawn="1"/>
        </p:nvSpPr>
        <p:spPr>
          <a:xfrm>
            <a:off x="-3047881" y="4755724"/>
            <a:ext cx="831186" cy="407839"/>
          </a:xfrm>
          <a:prstGeom prst="rect">
            <a:avLst/>
          </a:prstGeom>
          <a:noFill/>
        </p:spPr>
        <p:txBody>
          <a:bodyPr wrap="none" lIns="91358" tIns="45677" rIns="91358" bIns="45677" rtlCol="0" anchor="ctr" anchorCtr="0">
            <a:spAutoFit/>
          </a:bodyPr>
          <a:lstStyle/>
          <a:p>
            <a:pPr algn="r" defTabSz="1017871"/>
            <a:r>
              <a:rPr lang="en-US" sz="1000" b="1">
                <a:solidFill>
                  <a:srgbClr val="000000"/>
                </a:solidFill>
              </a:rPr>
              <a:t>Secondary</a:t>
            </a:r>
            <a:br>
              <a:rPr lang="en-US" sz="1000" b="1">
                <a:solidFill>
                  <a:srgbClr val="000000"/>
                </a:solidFill>
              </a:rPr>
            </a:br>
            <a:r>
              <a:rPr lang="en-US" sz="1000" b="1">
                <a:solidFill>
                  <a:srgbClr val="000000"/>
                </a:solidFill>
              </a:rPr>
              <a:t>Colors</a:t>
            </a:r>
          </a:p>
        </p:txBody>
      </p:sp>
      <p:sp>
        <p:nvSpPr>
          <p:cNvPr id="48" name="Left Brace 47"/>
          <p:cNvSpPr/>
          <p:nvPr userDrawn="1"/>
        </p:nvSpPr>
        <p:spPr>
          <a:xfrm>
            <a:off x="-2232150" y="3321935"/>
            <a:ext cx="442459" cy="3275418"/>
          </a:xfrm>
          <a:prstGeom prst="leftBrace">
            <a:avLst>
              <a:gd name="adj1" fmla="val 47216"/>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91358" tIns="45677" rIns="91358" bIns="45677" rtlCol="0" anchor="ctr"/>
          <a:lstStyle/>
          <a:p>
            <a:pPr algn="ctr" defTabSz="1017871"/>
            <a:endParaRPr lang="en-US">
              <a:solidFill>
                <a:srgbClr val="000000"/>
              </a:solidFill>
            </a:endParaRPr>
          </a:p>
        </p:txBody>
      </p:sp>
      <p:sp>
        <p:nvSpPr>
          <p:cNvPr id="24" name="Rectangle 23"/>
          <p:cNvSpPr/>
          <p:nvPr userDrawn="1"/>
        </p:nvSpPr>
        <p:spPr>
          <a:xfrm>
            <a:off x="-2308327" y="-26094"/>
            <a:ext cx="2303921" cy="44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t" anchorCtr="0"/>
          <a:lstStyle/>
          <a:p>
            <a:pPr algn="l" defTabSz="1017871"/>
            <a:r>
              <a:rPr lang="en-US" sz="1100" b="0" i="1">
                <a:solidFill>
                  <a:srgbClr val="000000"/>
                </a:solidFill>
              </a:rPr>
              <a:t>Note:</a:t>
            </a:r>
            <a:r>
              <a:rPr lang="en-US" sz="1100" b="0" i="1" baseline="0">
                <a:solidFill>
                  <a:srgbClr val="000000"/>
                </a:solidFill>
              </a:rPr>
              <a:t> Pitch presentations require stock logo on the top right corner. </a:t>
            </a:r>
            <a:endParaRPr lang="en-US" sz="1100" b="0" i="1">
              <a:solidFill>
                <a:srgbClr val="000000"/>
              </a:solidFill>
            </a:endParaRPr>
          </a:p>
        </p:txBody>
      </p:sp>
      <p:sp>
        <p:nvSpPr>
          <p:cNvPr id="7" name="Rectangle 6">
            <a:extLst>
              <a:ext uri="{FF2B5EF4-FFF2-40B4-BE49-F238E27FC236}">
                <a16:creationId xmlns:a16="http://schemas.microsoft.com/office/drawing/2014/main" id="{BD2DEDF3-1177-4DB1-ABA3-C6200983AF0C}"/>
              </a:ext>
            </a:extLst>
          </p:cNvPr>
          <p:cNvSpPr/>
          <p:nvPr userDrawn="1"/>
        </p:nvSpPr>
        <p:spPr>
          <a:xfrm>
            <a:off x="-1451780" y="407524"/>
            <a:ext cx="432000" cy="43200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endParaRPr lang="en-CA" sz="1100">
              <a:latin typeface="Garamond" panose="02020404030301010803" pitchFamily="18" charset="0"/>
            </a:endParaRPr>
          </a:p>
        </p:txBody>
      </p:sp>
      <p:sp>
        <p:nvSpPr>
          <p:cNvPr id="8" name="Rectangle 7">
            <a:extLst>
              <a:ext uri="{FF2B5EF4-FFF2-40B4-BE49-F238E27FC236}">
                <a16:creationId xmlns:a16="http://schemas.microsoft.com/office/drawing/2014/main" id="{C5ECAF54-F425-4328-8C24-AC4B9A7AB7AE}"/>
              </a:ext>
            </a:extLst>
          </p:cNvPr>
          <p:cNvSpPr/>
          <p:nvPr userDrawn="1"/>
        </p:nvSpPr>
        <p:spPr>
          <a:xfrm>
            <a:off x="-873233" y="407524"/>
            <a:ext cx="432000" cy="432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endParaRPr lang="en-CA" sz="1100">
              <a:latin typeface="Garamond" panose="02020404030301010803" pitchFamily="18" charset="0"/>
            </a:endParaRPr>
          </a:p>
        </p:txBody>
      </p:sp>
      <p:sp>
        <p:nvSpPr>
          <p:cNvPr id="12" name="Rectangle 11">
            <a:extLst>
              <a:ext uri="{FF2B5EF4-FFF2-40B4-BE49-F238E27FC236}">
                <a16:creationId xmlns:a16="http://schemas.microsoft.com/office/drawing/2014/main" id="{B1E6DA02-FDF6-4063-B563-6FE4C2A48DDA}"/>
              </a:ext>
            </a:extLst>
          </p:cNvPr>
          <p:cNvSpPr/>
          <p:nvPr userDrawn="1"/>
        </p:nvSpPr>
        <p:spPr>
          <a:xfrm>
            <a:off x="-1451780" y="1004856"/>
            <a:ext cx="432000" cy="432000"/>
          </a:xfrm>
          <a:prstGeom prst="rect">
            <a:avLst/>
          </a:prstGeom>
          <a:solidFill>
            <a:srgbClr val="64646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latin typeface="Garamond" panose="02020404030301010803" pitchFamily="18" charset="0"/>
              </a:rPr>
              <a:t>100</a:t>
            </a:r>
          </a:p>
          <a:p>
            <a:pPr algn="ctr">
              <a:lnSpc>
                <a:spcPts val="1000"/>
              </a:lnSpc>
            </a:pPr>
            <a:r>
              <a:rPr lang="en-CA" sz="1100">
                <a:latin typeface="Garamond" panose="02020404030301010803" pitchFamily="18" charset="0"/>
              </a:rPr>
              <a:t>100</a:t>
            </a:r>
          </a:p>
          <a:p>
            <a:pPr algn="ctr">
              <a:lnSpc>
                <a:spcPts val="1000"/>
              </a:lnSpc>
            </a:pPr>
            <a:r>
              <a:rPr lang="en-CA" sz="1100">
                <a:latin typeface="Garamond" panose="02020404030301010803" pitchFamily="18" charset="0"/>
              </a:rPr>
              <a:t>100</a:t>
            </a:r>
          </a:p>
        </p:txBody>
      </p:sp>
      <p:sp>
        <p:nvSpPr>
          <p:cNvPr id="13" name="Rectangle 12">
            <a:extLst>
              <a:ext uri="{FF2B5EF4-FFF2-40B4-BE49-F238E27FC236}">
                <a16:creationId xmlns:a16="http://schemas.microsoft.com/office/drawing/2014/main" id="{E681A62D-3F12-486D-8A12-7B74194C2D3C}"/>
              </a:ext>
            </a:extLst>
          </p:cNvPr>
          <p:cNvSpPr/>
          <p:nvPr userDrawn="1"/>
        </p:nvSpPr>
        <p:spPr>
          <a:xfrm>
            <a:off x="-873233" y="1004856"/>
            <a:ext cx="432000" cy="432000"/>
          </a:xfrm>
          <a:prstGeom prst="rect">
            <a:avLst/>
          </a:prstGeom>
          <a:solidFill>
            <a:srgbClr val="C8C8C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solidFill>
                  <a:srgbClr val="000000"/>
                </a:solidFill>
                <a:latin typeface="Garamond" panose="02020404030301010803" pitchFamily="18" charset="0"/>
              </a:rPr>
              <a:t>200</a:t>
            </a:r>
          </a:p>
          <a:p>
            <a:pPr algn="ctr">
              <a:lnSpc>
                <a:spcPts val="1000"/>
              </a:lnSpc>
            </a:pPr>
            <a:r>
              <a:rPr lang="en-CA" sz="1100">
                <a:solidFill>
                  <a:srgbClr val="000000"/>
                </a:solidFill>
                <a:latin typeface="Garamond" panose="02020404030301010803" pitchFamily="18" charset="0"/>
              </a:rPr>
              <a:t>200</a:t>
            </a:r>
          </a:p>
          <a:p>
            <a:pPr algn="ctr">
              <a:lnSpc>
                <a:spcPts val="1000"/>
              </a:lnSpc>
            </a:pPr>
            <a:r>
              <a:rPr lang="en-CA" sz="1100">
                <a:solidFill>
                  <a:srgbClr val="000000"/>
                </a:solidFill>
                <a:latin typeface="Garamond" panose="02020404030301010803" pitchFamily="18" charset="0"/>
              </a:rPr>
              <a:t>200</a:t>
            </a:r>
          </a:p>
        </p:txBody>
      </p:sp>
      <p:sp>
        <p:nvSpPr>
          <p:cNvPr id="15" name="Rectangle 14">
            <a:extLst>
              <a:ext uri="{FF2B5EF4-FFF2-40B4-BE49-F238E27FC236}">
                <a16:creationId xmlns:a16="http://schemas.microsoft.com/office/drawing/2014/main" id="{4EE7EB1D-3C3A-493B-A543-EE1C7BAAF41C}"/>
              </a:ext>
            </a:extLst>
          </p:cNvPr>
          <p:cNvSpPr/>
          <p:nvPr userDrawn="1"/>
        </p:nvSpPr>
        <p:spPr>
          <a:xfrm>
            <a:off x="-1451780" y="1602188"/>
            <a:ext cx="432000" cy="432000"/>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latin typeface="Garamond" panose="02020404030301010803" pitchFamily="18" charset="0"/>
              </a:rPr>
              <a:t>46</a:t>
            </a:r>
          </a:p>
          <a:p>
            <a:pPr algn="ctr">
              <a:lnSpc>
                <a:spcPts val="1000"/>
              </a:lnSpc>
            </a:pPr>
            <a:r>
              <a:rPr lang="en-CA" sz="1100">
                <a:latin typeface="Garamond" panose="02020404030301010803" pitchFamily="18" charset="0"/>
              </a:rPr>
              <a:t>71</a:t>
            </a:r>
          </a:p>
          <a:p>
            <a:pPr algn="ctr">
              <a:lnSpc>
                <a:spcPts val="1000"/>
              </a:lnSpc>
            </a:pPr>
            <a:r>
              <a:rPr lang="en-CA" sz="1100">
                <a:latin typeface="Garamond" panose="02020404030301010803" pitchFamily="18" charset="0"/>
              </a:rPr>
              <a:t>96</a:t>
            </a:r>
          </a:p>
        </p:txBody>
      </p:sp>
      <p:sp>
        <p:nvSpPr>
          <p:cNvPr id="17" name="Rectangle 16">
            <a:extLst>
              <a:ext uri="{FF2B5EF4-FFF2-40B4-BE49-F238E27FC236}">
                <a16:creationId xmlns:a16="http://schemas.microsoft.com/office/drawing/2014/main" id="{B6ACAF90-56E1-4959-A089-C9524E002BB2}"/>
              </a:ext>
            </a:extLst>
          </p:cNvPr>
          <p:cNvSpPr/>
          <p:nvPr userDrawn="1"/>
        </p:nvSpPr>
        <p:spPr>
          <a:xfrm>
            <a:off x="-873233" y="1602188"/>
            <a:ext cx="432000" cy="4320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latin typeface="Garamond" panose="02020404030301010803" pitchFamily="18" charset="0"/>
              </a:rPr>
              <a:t>115</a:t>
            </a:r>
          </a:p>
          <a:p>
            <a:pPr algn="ctr">
              <a:lnSpc>
                <a:spcPts val="1000"/>
              </a:lnSpc>
            </a:pPr>
            <a:r>
              <a:rPr lang="en-CA" sz="1100">
                <a:latin typeface="Garamond" panose="02020404030301010803" pitchFamily="18" charset="0"/>
              </a:rPr>
              <a:t>151</a:t>
            </a:r>
          </a:p>
          <a:p>
            <a:pPr algn="ctr">
              <a:lnSpc>
                <a:spcPts val="1000"/>
              </a:lnSpc>
            </a:pPr>
            <a:r>
              <a:rPr lang="en-CA" sz="1100">
                <a:latin typeface="Garamond" panose="02020404030301010803" pitchFamily="18" charset="0"/>
              </a:rPr>
              <a:t>188</a:t>
            </a:r>
          </a:p>
        </p:txBody>
      </p:sp>
      <p:sp>
        <p:nvSpPr>
          <p:cNvPr id="18" name="Rectangle 17">
            <a:extLst>
              <a:ext uri="{FF2B5EF4-FFF2-40B4-BE49-F238E27FC236}">
                <a16:creationId xmlns:a16="http://schemas.microsoft.com/office/drawing/2014/main" id="{F26157A9-B3FB-4132-BEAC-0CE56F32C1C5}"/>
              </a:ext>
            </a:extLst>
          </p:cNvPr>
          <p:cNvSpPr/>
          <p:nvPr userDrawn="1"/>
        </p:nvSpPr>
        <p:spPr>
          <a:xfrm>
            <a:off x="-1451780" y="2199519"/>
            <a:ext cx="432000" cy="432000"/>
          </a:xfrm>
          <a:prstGeom prst="rect">
            <a:avLst/>
          </a:prstGeom>
          <a:solidFill>
            <a:srgbClr val="9FBFE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solidFill>
                  <a:srgbClr val="000000"/>
                </a:solidFill>
                <a:latin typeface="Garamond" panose="02020404030301010803" pitchFamily="18" charset="0"/>
              </a:rPr>
              <a:t>159</a:t>
            </a:r>
          </a:p>
          <a:p>
            <a:pPr algn="ctr">
              <a:lnSpc>
                <a:spcPts val="1000"/>
              </a:lnSpc>
            </a:pPr>
            <a:r>
              <a:rPr lang="en-CA" sz="1100">
                <a:solidFill>
                  <a:srgbClr val="000000"/>
                </a:solidFill>
                <a:latin typeface="Garamond" panose="02020404030301010803" pitchFamily="18" charset="0"/>
              </a:rPr>
              <a:t>191</a:t>
            </a:r>
          </a:p>
          <a:p>
            <a:pPr algn="ctr">
              <a:lnSpc>
                <a:spcPts val="1000"/>
              </a:lnSpc>
            </a:pPr>
            <a:r>
              <a:rPr lang="en-CA" sz="1100">
                <a:solidFill>
                  <a:srgbClr val="000000"/>
                </a:solidFill>
                <a:latin typeface="Garamond" panose="02020404030301010803" pitchFamily="18" charset="0"/>
              </a:rPr>
              <a:t>229</a:t>
            </a:r>
          </a:p>
        </p:txBody>
      </p:sp>
      <p:sp>
        <p:nvSpPr>
          <p:cNvPr id="19" name="Rectangle 18">
            <a:extLst>
              <a:ext uri="{FF2B5EF4-FFF2-40B4-BE49-F238E27FC236}">
                <a16:creationId xmlns:a16="http://schemas.microsoft.com/office/drawing/2014/main" id="{035D19D3-6B31-451C-8669-3EE071F76AE5}"/>
              </a:ext>
            </a:extLst>
          </p:cNvPr>
          <p:cNvSpPr/>
          <p:nvPr userDrawn="1"/>
        </p:nvSpPr>
        <p:spPr>
          <a:xfrm>
            <a:off x="-873233" y="2199519"/>
            <a:ext cx="432000" cy="432000"/>
          </a:xfrm>
          <a:prstGeom prst="rect">
            <a:avLst/>
          </a:prstGeom>
          <a:solidFill>
            <a:srgbClr val="CBDCF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00"/>
              </a:lnSpc>
            </a:pPr>
            <a:r>
              <a:rPr lang="en-CA" sz="1100">
                <a:solidFill>
                  <a:srgbClr val="000000"/>
                </a:solidFill>
                <a:latin typeface="Garamond" panose="02020404030301010803" pitchFamily="18" charset="0"/>
              </a:rPr>
              <a:t>203</a:t>
            </a:r>
          </a:p>
          <a:p>
            <a:pPr algn="ctr">
              <a:lnSpc>
                <a:spcPts val="1000"/>
              </a:lnSpc>
            </a:pPr>
            <a:r>
              <a:rPr lang="en-CA" sz="1100">
                <a:solidFill>
                  <a:srgbClr val="000000"/>
                </a:solidFill>
                <a:latin typeface="Garamond" panose="02020404030301010803" pitchFamily="18" charset="0"/>
              </a:rPr>
              <a:t>220</a:t>
            </a:r>
          </a:p>
          <a:p>
            <a:pPr algn="ctr">
              <a:lnSpc>
                <a:spcPts val="1000"/>
              </a:lnSpc>
            </a:pPr>
            <a:r>
              <a:rPr lang="en-CA" sz="1100">
                <a:solidFill>
                  <a:srgbClr val="000000"/>
                </a:solidFill>
                <a:latin typeface="Garamond" panose="02020404030301010803" pitchFamily="18" charset="0"/>
              </a:rPr>
              <a:t>241</a:t>
            </a:r>
          </a:p>
        </p:txBody>
      </p:sp>
      <p:sp>
        <p:nvSpPr>
          <p:cNvPr id="20" name="Rectangle 19">
            <a:extLst>
              <a:ext uri="{FF2B5EF4-FFF2-40B4-BE49-F238E27FC236}">
                <a16:creationId xmlns:a16="http://schemas.microsoft.com/office/drawing/2014/main" id="{625BF459-9846-475F-B8E1-B6334D3ADE44}"/>
              </a:ext>
            </a:extLst>
          </p:cNvPr>
          <p:cNvSpPr/>
          <p:nvPr userDrawn="1"/>
        </p:nvSpPr>
        <p:spPr>
          <a:xfrm>
            <a:off x="-1869367" y="3537937"/>
            <a:ext cx="432000" cy="432000"/>
          </a:xfrm>
          <a:prstGeom prst="rect">
            <a:avLst/>
          </a:prstGeom>
          <a:solidFill>
            <a:srgbClr val="005B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000</a:t>
            </a:r>
          </a:p>
          <a:p>
            <a:pPr algn="ctr"/>
            <a:r>
              <a:rPr lang="en-CA" sz="1000">
                <a:latin typeface="Garamond" panose="02020404030301010803" pitchFamily="18" charset="0"/>
              </a:rPr>
              <a:t>091</a:t>
            </a:r>
          </a:p>
          <a:p>
            <a:pPr algn="ctr"/>
            <a:r>
              <a:rPr lang="en-CA" sz="1000">
                <a:latin typeface="Garamond" panose="02020404030301010803" pitchFamily="18" charset="0"/>
              </a:rPr>
              <a:t>102</a:t>
            </a:r>
          </a:p>
        </p:txBody>
      </p:sp>
      <p:sp>
        <p:nvSpPr>
          <p:cNvPr id="27" name="Rectangle 26">
            <a:extLst>
              <a:ext uri="{FF2B5EF4-FFF2-40B4-BE49-F238E27FC236}">
                <a16:creationId xmlns:a16="http://schemas.microsoft.com/office/drawing/2014/main" id="{59B51787-595E-47A5-9495-72D0D987C17D}"/>
              </a:ext>
            </a:extLst>
          </p:cNvPr>
          <p:cNvSpPr/>
          <p:nvPr userDrawn="1"/>
        </p:nvSpPr>
        <p:spPr>
          <a:xfrm>
            <a:off x="-1408292" y="3537937"/>
            <a:ext cx="432000" cy="432000"/>
          </a:xfrm>
          <a:prstGeom prst="rect">
            <a:avLst/>
          </a:prstGeom>
          <a:solidFill>
            <a:srgbClr val="00B2A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000</a:t>
            </a:r>
          </a:p>
          <a:p>
            <a:pPr algn="ctr"/>
            <a:r>
              <a:rPr lang="en-CA" sz="1000">
                <a:latin typeface="Garamond" panose="02020404030301010803" pitchFamily="18" charset="0"/>
              </a:rPr>
              <a:t>178</a:t>
            </a:r>
          </a:p>
          <a:p>
            <a:pPr algn="ctr"/>
            <a:r>
              <a:rPr lang="en-CA" sz="1000">
                <a:latin typeface="Garamond" panose="02020404030301010803" pitchFamily="18" charset="0"/>
              </a:rPr>
              <a:t>172</a:t>
            </a:r>
          </a:p>
        </p:txBody>
      </p:sp>
      <p:sp>
        <p:nvSpPr>
          <p:cNvPr id="29" name="Rectangle 28">
            <a:extLst>
              <a:ext uri="{FF2B5EF4-FFF2-40B4-BE49-F238E27FC236}">
                <a16:creationId xmlns:a16="http://schemas.microsoft.com/office/drawing/2014/main" id="{45728F0F-C079-4A23-A678-640526311CBB}"/>
              </a:ext>
            </a:extLst>
          </p:cNvPr>
          <p:cNvSpPr/>
          <p:nvPr userDrawn="1"/>
        </p:nvSpPr>
        <p:spPr>
          <a:xfrm>
            <a:off x="-947217" y="3537937"/>
            <a:ext cx="432000" cy="432000"/>
          </a:xfrm>
          <a:prstGeom prst="rect">
            <a:avLst/>
          </a:prstGeom>
          <a:solidFill>
            <a:srgbClr val="94D4C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148</a:t>
            </a:r>
          </a:p>
          <a:p>
            <a:pPr algn="ctr"/>
            <a:r>
              <a:rPr lang="en-CA" sz="1000">
                <a:solidFill>
                  <a:srgbClr val="000000"/>
                </a:solidFill>
                <a:latin typeface="Garamond" panose="02020404030301010803" pitchFamily="18" charset="0"/>
              </a:rPr>
              <a:t>212</a:t>
            </a:r>
          </a:p>
          <a:p>
            <a:pPr algn="ctr"/>
            <a:r>
              <a:rPr lang="en-CA" sz="1000">
                <a:solidFill>
                  <a:srgbClr val="000000"/>
                </a:solidFill>
                <a:latin typeface="Garamond" panose="02020404030301010803" pitchFamily="18" charset="0"/>
              </a:rPr>
              <a:t>207</a:t>
            </a:r>
          </a:p>
        </p:txBody>
      </p:sp>
      <p:sp>
        <p:nvSpPr>
          <p:cNvPr id="31" name="Rectangle 30">
            <a:extLst>
              <a:ext uri="{FF2B5EF4-FFF2-40B4-BE49-F238E27FC236}">
                <a16:creationId xmlns:a16="http://schemas.microsoft.com/office/drawing/2014/main" id="{738D449F-41F1-45E7-A121-CFCC1898418B}"/>
              </a:ext>
            </a:extLst>
          </p:cNvPr>
          <p:cNvSpPr/>
          <p:nvPr userDrawn="1"/>
        </p:nvSpPr>
        <p:spPr>
          <a:xfrm>
            <a:off x="-486143" y="3537937"/>
            <a:ext cx="432000" cy="432000"/>
          </a:xfrm>
          <a:prstGeom prst="rect">
            <a:avLst/>
          </a:prstGeom>
          <a:solidFill>
            <a:srgbClr val="BFE5E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191</a:t>
            </a:r>
          </a:p>
          <a:p>
            <a:pPr algn="ctr"/>
            <a:r>
              <a:rPr lang="en-CA" sz="1000">
                <a:solidFill>
                  <a:srgbClr val="000000"/>
                </a:solidFill>
                <a:latin typeface="Garamond" panose="02020404030301010803" pitchFamily="18" charset="0"/>
              </a:rPr>
              <a:t>229</a:t>
            </a:r>
          </a:p>
          <a:p>
            <a:pPr algn="ctr"/>
            <a:r>
              <a:rPr lang="en-CA" sz="1000">
                <a:solidFill>
                  <a:srgbClr val="000000"/>
                </a:solidFill>
                <a:latin typeface="Garamond" panose="02020404030301010803" pitchFamily="18" charset="0"/>
              </a:rPr>
              <a:t>226</a:t>
            </a:r>
          </a:p>
        </p:txBody>
      </p:sp>
      <p:sp>
        <p:nvSpPr>
          <p:cNvPr id="33" name="Rectangle 32">
            <a:extLst>
              <a:ext uri="{FF2B5EF4-FFF2-40B4-BE49-F238E27FC236}">
                <a16:creationId xmlns:a16="http://schemas.microsoft.com/office/drawing/2014/main" id="{1D11C321-E077-472A-953E-6C89A020E6E4}"/>
              </a:ext>
            </a:extLst>
          </p:cNvPr>
          <p:cNvSpPr/>
          <p:nvPr userDrawn="1"/>
        </p:nvSpPr>
        <p:spPr>
          <a:xfrm>
            <a:off x="-1869367" y="4125120"/>
            <a:ext cx="432000" cy="432000"/>
          </a:xfrm>
          <a:prstGeom prst="rect">
            <a:avLst/>
          </a:prstGeom>
          <a:solidFill>
            <a:srgbClr val="64646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100</a:t>
            </a:r>
          </a:p>
          <a:p>
            <a:pPr algn="ctr"/>
            <a:r>
              <a:rPr lang="en-CA" sz="1000">
                <a:latin typeface="Garamond" panose="02020404030301010803" pitchFamily="18" charset="0"/>
              </a:rPr>
              <a:t>100</a:t>
            </a:r>
          </a:p>
          <a:p>
            <a:pPr algn="ctr"/>
            <a:r>
              <a:rPr lang="en-CA" sz="1000">
                <a:latin typeface="Garamond" panose="02020404030301010803" pitchFamily="18" charset="0"/>
              </a:rPr>
              <a:t>100</a:t>
            </a:r>
          </a:p>
        </p:txBody>
      </p:sp>
      <p:sp>
        <p:nvSpPr>
          <p:cNvPr id="35" name="Rectangle 34">
            <a:extLst>
              <a:ext uri="{FF2B5EF4-FFF2-40B4-BE49-F238E27FC236}">
                <a16:creationId xmlns:a16="http://schemas.microsoft.com/office/drawing/2014/main" id="{CCC16E6B-C96C-4E2E-A741-D7B394EA589A}"/>
              </a:ext>
            </a:extLst>
          </p:cNvPr>
          <p:cNvSpPr/>
          <p:nvPr userDrawn="1"/>
        </p:nvSpPr>
        <p:spPr>
          <a:xfrm>
            <a:off x="-1408292" y="4125120"/>
            <a:ext cx="432000" cy="432000"/>
          </a:xfrm>
          <a:prstGeom prst="rect">
            <a:avLst/>
          </a:prstGeom>
          <a:solidFill>
            <a:srgbClr val="8A8A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138</a:t>
            </a:r>
          </a:p>
          <a:p>
            <a:pPr algn="ctr"/>
            <a:r>
              <a:rPr lang="en-CA" sz="1000">
                <a:latin typeface="Garamond" panose="02020404030301010803" pitchFamily="18" charset="0"/>
              </a:rPr>
              <a:t>138</a:t>
            </a:r>
          </a:p>
          <a:p>
            <a:pPr algn="ctr"/>
            <a:r>
              <a:rPr lang="en-CA" sz="1000">
                <a:latin typeface="Garamond" panose="02020404030301010803" pitchFamily="18" charset="0"/>
              </a:rPr>
              <a:t>138</a:t>
            </a:r>
          </a:p>
        </p:txBody>
      </p:sp>
      <p:sp>
        <p:nvSpPr>
          <p:cNvPr id="37" name="Rectangle 36">
            <a:extLst>
              <a:ext uri="{FF2B5EF4-FFF2-40B4-BE49-F238E27FC236}">
                <a16:creationId xmlns:a16="http://schemas.microsoft.com/office/drawing/2014/main" id="{B4285B31-5455-4CB4-A7A4-DF42AD90BA16}"/>
              </a:ext>
            </a:extLst>
          </p:cNvPr>
          <p:cNvSpPr/>
          <p:nvPr userDrawn="1"/>
        </p:nvSpPr>
        <p:spPr>
          <a:xfrm>
            <a:off x="-947217" y="4125120"/>
            <a:ext cx="432000" cy="432000"/>
          </a:xfrm>
          <a:prstGeom prst="rect">
            <a:avLst/>
          </a:prstGeom>
          <a:solidFill>
            <a:srgbClr val="C8C8C8"/>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200</a:t>
            </a:r>
          </a:p>
          <a:p>
            <a:pPr algn="ctr"/>
            <a:r>
              <a:rPr lang="en-CA" sz="1000">
                <a:solidFill>
                  <a:srgbClr val="000000"/>
                </a:solidFill>
                <a:latin typeface="Garamond" panose="02020404030301010803" pitchFamily="18" charset="0"/>
              </a:rPr>
              <a:t>200</a:t>
            </a:r>
          </a:p>
          <a:p>
            <a:pPr algn="ctr"/>
            <a:r>
              <a:rPr lang="en-CA" sz="1000">
                <a:solidFill>
                  <a:srgbClr val="000000"/>
                </a:solidFill>
                <a:latin typeface="Garamond" panose="02020404030301010803" pitchFamily="18" charset="0"/>
              </a:rPr>
              <a:t>200</a:t>
            </a:r>
          </a:p>
        </p:txBody>
      </p:sp>
      <p:sp>
        <p:nvSpPr>
          <p:cNvPr id="39" name="Rectangle 38">
            <a:extLst>
              <a:ext uri="{FF2B5EF4-FFF2-40B4-BE49-F238E27FC236}">
                <a16:creationId xmlns:a16="http://schemas.microsoft.com/office/drawing/2014/main" id="{DBDE0AA8-CFDE-4D19-B755-DC0A636B4158}"/>
              </a:ext>
            </a:extLst>
          </p:cNvPr>
          <p:cNvSpPr/>
          <p:nvPr userDrawn="1"/>
        </p:nvSpPr>
        <p:spPr>
          <a:xfrm>
            <a:off x="-486143" y="4125120"/>
            <a:ext cx="432000" cy="432000"/>
          </a:xfrm>
          <a:prstGeom prst="rect">
            <a:avLst/>
          </a:prstGeom>
          <a:solidFill>
            <a:srgbClr val="E1E1E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225</a:t>
            </a:r>
          </a:p>
          <a:p>
            <a:pPr algn="ctr"/>
            <a:r>
              <a:rPr lang="en-CA" sz="1000">
                <a:solidFill>
                  <a:srgbClr val="000000"/>
                </a:solidFill>
                <a:latin typeface="Garamond" panose="02020404030301010803" pitchFamily="18" charset="0"/>
              </a:rPr>
              <a:t>225</a:t>
            </a:r>
          </a:p>
          <a:p>
            <a:pPr algn="ctr"/>
            <a:r>
              <a:rPr lang="en-CA" sz="1000">
                <a:solidFill>
                  <a:srgbClr val="000000"/>
                </a:solidFill>
                <a:latin typeface="Garamond" panose="02020404030301010803" pitchFamily="18" charset="0"/>
              </a:rPr>
              <a:t>225</a:t>
            </a:r>
          </a:p>
        </p:txBody>
      </p:sp>
      <p:sp>
        <p:nvSpPr>
          <p:cNvPr id="57" name="Rectangle 56">
            <a:extLst>
              <a:ext uri="{FF2B5EF4-FFF2-40B4-BE49-F238E27FC236}">
                <a16:creationId xmlns:a16="http://schemas.microsoft.com/office/drawing/2014/main" id="{52E1E22F-74B0-4B18-AA6C-46BD438F10FE}"/>
              </a:ext>
            </a:extLst>
          </p:cNvPr>
          <p:cNvSpPr/>
          <p:nvPr userDrawn="1"/>
        </p:nvSpPr>
        <p:spPr>
          <a:xfrm>
            <a:off x="-1869367" y="4712303"/>
            <a:ext cx="432000" cy="432000"/>
          </a:xfrm>
          <a:prstGeom prst="rect">
            <a:avLst/>
          </a:prstGeom>
          <a:solidFill>
            <a:srgbClr val="451F6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069</a:t>
            </a:r>
          </a:p>
          <a:p>
            <a:pPr algn="ctr"/>
            <a:r>
              <a:rPr lang="en-CA" sz="1000">
                <a:latin typeface="Garamond" panose="02020404030301010803" pitchFamily="18" charset="0"/>
              </a:rPr>
              <a:t>031</a:t>
            </a:r>
          </a:p>
          <a:p>
            <a:pPr algn="ctr"/>
            <a:r>
              <a:rPr lang="en-CA" sz="1000">
                <a:latin typeface="Garamond" panose="02020404030301010803" pitchFamily="18" charset="0"/>
              </a:rPr>
              <a:t>111</a:t>
            </a:r>
          </a:p>
        </p:txBody>
      </p:sp>
      <p:sp>
        <p:nvSpPr>
          <p:cNvPr id="59" name="Rectangle 58">
            <a:extLst>
              <a:ext uri="{FF2B5EF4-FFF2-40B4-BE49-F238E27FC236}">
                <a16:creationId xmlns:a16="http://schemas.microsoft.com/office/drawing/2014/main" id="{86B61E37-0FDE-4890-AAD7-38AC32D25654}"/>
              </a:ext>
            </a:extLst>
          </p:cNvPr>
          <p:cNvSpPr/>
          <p:nvPr userDrawn="1"/>
        </p:nvSpPr>
        <p:spPr>
          <a:xfrm>
            <a:off x="-1408292" y="4712303"/>
            <a:ext cx="432000" cy="432000"/>
          </a:xfrm>
          <a:prstGeom prst="rect">
            <a:avLst/>
          </a:prstGeom>
          <a:solidFill>
            <a:srgbClr val="865BBC"/>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134</a:t>
            </a:r>
          </a:p>
          <a:p>
            <a:pPr algn="ctr"/>
            <a:r>
              <a:rPr lang="en-CA" sz="1000">
                <a:latin typeface="Garamond" panose="02020404030301010803" pitchFamily="18" charset="0"/>
              </a:rPr>
              <a:t>091</a:t>
            </a:r>
          </a:p>
          <a:p>
            <a:pPr algn="ctr"/>
            <a:r>
              <a:rPr lang="en-CA" sz="1000">
                <a:latin typeface="Garamond" panose="02020404030301010803" pitchFamily="18" charset="0"/>
              </a:rPr>
              <a:t>188</a:t>
            </a:r>
          </a:p>
        </p:txBody>
      </p:sp>
      <p:sp>
        <p:nvSpPr>
          <p:cNvPr id="61" name="Rectangle 60">
            <a:extLst>
              <a:ext uri="{FF2B5EF4-FFF2-40B4-BE49-F238E27FC236}">
                <a16:creationId xmlns:a16="http://schemas.microsoft.com/office/drawing/2014/main" id="{60E2FA90-9999-495E-B1DA-41AB62E0911A}"/>
              </a:ext>
            </a:extLst>
          </p:cNvPr>
          <p:cNvSpPr/>
          <p:nvPr userDrawn="1"/>
        </p:nvSpPr>
        <p:spPr>
          <a:xfrm>
            <a:off x="-947217" y="4712303"/>
            <a:ext cx="432000" cy="432000"/>
          </a:xfrm>
          <a:prstGeom prst="rect">
            <a:avLst/>
          </a:prstGeom>
          <a:solidFill>
            <a:srgbClr val="A17FC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161</a:t>
            </a:r>
          </a:p>
          <a:p>
            <a:pPr algn="ctr"/>
            <a:r>
              <a:rPr lang="en-CA" sz="1000">
                <a:solidFill>
                  <a:srgbClr val="000000"/>
                </a:solidFill>
                <a:latin typeface="Garamond" panose="02020404030301010803" pitchFamily="18" charset="0"/>
              </a:rPr>
              <a:t>127</a:t>
            </a:r>
          </a:p>
          <a:p>
            <a:pPr algn="ctr"/>
            <a:r>
              <a:rPr lang="en-CA" sz="1000">
                <a:solidFill>
                  <a:srgbClr val="000000"/>
                </a:solidFill>
                <a:latin typeface="Garamond" panose="02020404030301010803" pitchFamily="18" charset="0"/>
              </a:rPr>
              <a:t>203</a:t>
            </a:r>
          </a:p>
        </p:txBody>
      </p:sp>
      <p:sp>
        <p:nvSpPr>
          <p:cNvPr id="63" name="Rectangle 62">
            <a:extLst>
              <a:ext uri="{FF2B5EF4-FFF2-40B4-BE49-F238E27FC236}">
                <a16:creationId xmlns:a16="http://schemas.microsoft.com/office/drawing/2014/main" id="{779BA92C-6B91-4F3F-8364-9EC6684A9C72}"/>
              </a:ext>
            </a:extLst>
          </p:cNvPr>
          <p:cNvSpPr/>
          <p:nvPr userDrawn="1"/>
        </p:nvSpPr>
        <p:spPr>
          <a:xfrm>
            <a:off x="-486143" y="4712303"/>
            <a:ext cx="432000" cy="432000"/>
          </a:xfrm>
          <a:prstGeom prst="rect">
            <a:avLst/>
          </a:prstGeom>
          <a:solidFill>
            <a:srgbClr val="BDA5DB"/>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189</a:t>
            </a:r>
          </a:p>
          <a:p>
            <a:pPr algn="ctr"/>
            <a:r>
              <a:rPr lang="en-CA" sz="1000">
                <a:solidFill>
                  <a:srgbClr val="000000"/>
                </a:solidFill>
                <a:latin typeface="Garamond" panose="02020404030301010803" pitchFamily="18" charset="0"/>
              </a:rPr>
              <a:t>165</a:t>
            </a:r>
          </a:p>
          <a:p>
            <a:pPr algn="ctr"/>
            <a:r>
              <a:rPr lang="en-CA" sz="1000">
                <a:solidFill>
                  <a:srgbClr val="000000"/>
                </a:solidFill>
                <a:latin typeface="Garamond" panose="02020404030301010803" pitchFamily="18" charset="0"/>
              </a:rPr>
              <a:t>219</a:t>
            </a:r>
          </a:p>
        </p:txBody>
      </p:sp>
      <p:sp>
        <p:nvSpPr>
          <p:cNvPr id="65" name="Rectangle 64">
            <a:extLst>
              <a:ext uri="{FF2B5EF4-FFF2-40B4-BE49-F238E27FC236}">
                <a16:creationId xmlns:a16="http://schemas.microsoft.com/office/drawing/2014/main" id="{EBA53062-FBCD-428C-A1C7-B3BDE65194D0}"/>
              </a:ext>
            </a:extLst>
          </p:cNvPr>
          <p:cNvSpPr/>
          <p:nvPr userDrawn="1"/>
        </p:nvSpPr>
        <p:spPr>
          <a:xfrm>
            <a:off x="-1869367" y="5299486"/>
            <a:ext cx="432000" cy="432000"/>
          </a:xfrm>
          <a:prstGeom prst="rect">
            <a:avLst/>
          </a:prstGeom>
          <a:solidFill>
            <a:srgbClr val="FEAF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254</a:t>
            </a:r>
          </a:p>
          <a:p>
            <a:pPr algn="ctr"/>
            <a:r>
              <a:rPr lang="en-CA" sz="1000">
                <a:latin typeface="Garamond" panose="02020404030301010803" pitchFamily="18" charset="0"/>
              </a:rPr>
              <a:t>175</a:t>
            </a:r>
          </a:p>
          <a:p>
            <a:pPr algn="ctr"/>
            <a:r>
              <a:rPr lang="en-CA" sz="1000">
                <a:latin typeface="Garamond" panose="02020404030301010803" pitchFamily="18" charset="0"/>
              </a:rPr>
              <a:t>000</a:t>
            </a:r>
          </a:p>
        </p:txBody>
      </p:sp>
      <p:sp>
        <p:nvSpPr>
          <p:cNvPr id="67" name="Rectangle 66">
            <a:extLst>
              <a:ext uri="{FF2B5EF4-FFF2-40B4-BE49-F238E27FC236}">
                <a16:creationId xmlns:a16="http://schemas.microsoft.com/office/drawing/2014/main" id="{CD190EE3-3626-4419-891B-1FAE67804A97}"/>
              </a:ext>
            </a:extLst>
          </p:cNvPr>
          <p:cNvSpPr/>
          <p:nvPr userDrawn="1"/>
        </p:nvSpPr>
        <p:spPr>
          <a:xfrm>
            <a:off x="-1408292" y="5299486"/>
            <a:ext cx="432000" cy="432000"/>
          </a:xfrm>
          <a:prstGeom prst="rect">
            <a:avLst/>
          </a:prstGeom>
          <a:solidFill>
            <a:srgbClr val="FFC94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255</a:t>
            </a:r>
          </a:p>
          <a:p>
            <a:pPr algn="ctr"/>
            <a:r>
              <a:rPr lang="en-CA" sz="1000">
                <a:latin typeface="Garamond" panose="02020404030301010803" pitchFamily="18" charset="0"/>
              </a:rPr>
              <a:t>201</a:t>
            </a:r>
          </a:p>
          <a:p>
            <a:pPr algn="ctr"/>
            <a:r>
              <a:rPr lang="en-CA" sz="1000">
                <a:latin typeface="Garamond" panose="02020404030301010803" pitchFamily="18" charset="0"/>
              </a:rPr>
              <a:t>079</a:t>
            </a:r>
          </a:p>
        </p:txBody>
      </p:sp>
      <p:sp>
        <p:nvSpPr>
          <p:cNvPr id="69" name="Rectangle 68">
            <a:extLst>
              <a:ext uri="{FF2B5EF4-FFF2-40B4-BE49-F238E27FC236}">
                <a16:creationId xmlns:a16="http://schemas.microsoft.com/office/drawing/2014/main" id="{E0477EA2-B5CB-480C-85A7-F94852B26136}"/>
              </a:ext>
            </a:extLst>
          </p:cNvPr>
          <p:cNvSpPr/>
          <p:nvPr userDrawn="1"/>
        </p:nvSpPr>
        <p:spPr>
          <a:xfrm>
            <a:off x="-947217" y="5299486"/>
            <a:ext cx="432000" cy="432000"/>
          </a:xfrm>
          <a:prstGeom prst="rect">
            <a:avLst/>
          </a:prstGeom>
          <a:solidFill>
            <a:srgbClr val="FFD47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255</a:t>
            </a:r>
          </a:p>
          <a:p>
            <a:pPr algn="ctr"/>
            <a:r>
              <a:rPr lang="en-CA" sz="1000">
                <a:solidFill>
                  <a:srgbClr val="000000"/>
                </a:solidFill>
                <a:latin typeface="Garamond" panose="02020404030301010803" pitchFamily="18" charset="0"/>
              </a:rPr>
              <a:t>212</a:t>
            </a:r>
          </a:p>
          <a:p>
            <a:pPr algn="ctr"/>
            <a:r>
              <a:rPr lang="en-CA" sz="1000">
                <a:solidFill>
                  <a:srgbClr val="000000"/>
                </a:solidFill>
                <a:latin typeface="Garamond" panose="02020404030301010803" pitchFamily="18" charset="0"/>
              </a:rPr>
              <a:t>117</a:t>
            </a:r>
          </a:p>
        </p:txBody>
      </p:sp>
      <p:sp>
        <p:nvSpPr>
          <p:cNvPr id="71" name="Rectangle 70">
            <a:extLst>
              <a:ext uri="{FF2B5EF4-FFF2-40B4-BE49-F238E27FC236}">
                <a16:creationId xmlns:a16="http://schemas.microsoft.com/office/drawing/2014/main" id="{A8426FC3-C6DF-49CB-8B9A-3EA2710CA33D}"/>
              </a:ext>
            </a:extLst>
          </p:cNvPr>
          <p:cNvSpPr/>
          <p:nvPr userDrawn="1"/>
        </p:nvSpPr>
        <p:spPr>
          <a:xfrm>
            <a:off x="-486143" y="5299486"/>
            <a:ext cx="432000" cy="432000"/>
          </a:xfrm>
          <a:prstGeom prst="rect">
            <a:avLst/>
          </a:prstGeom>
          <a:solidFill>
            <a:srgbClr val="FFE19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255</a:t>
            </a:r>
          </a:p>
          <a:p>
            <a:pPr algn="ctr"/>
            <a:r>
              <a:rPr lang="en-CA" sz="1000">
                <a:solidFill>
                  <a:srgbClr val="000000"/>
                </a:solidFill>
                <a:latin typeface="Garamond" panose="02020404030301010803" pitchFamily="18" charset="0"/>
              </a:rPr>
              <a:t>225</a:t>
            </a:r>
          </a:p>
          <a:p>
            <a:pPr algn="ctr"/>
            <a:r>
              <a:rPr lang="en-CA" sz="1000">
                <a:solidFill>
                  <a:srgbClr val="000000"/>
                </a:solidFill>
                <a:latin typeface="Garamond" panose="02020404030301010803" pitchFamily="18" charset="0"/>
              </a:rPr>
              <a:t>159</a:t>
            </a:r>
          </a:p>
        </p:txBody>
      </p:sp>
      <p:sp>
        <p:nvSpPr>
          <p:cNvPr id="73" name="Rectangle 72">
            <a:extLst>
              <a:ext uri="{FF2B5EF4-FFF2-40B4-BE49-F238E27FC236}">
                <a16:creationId xmlns:a16="http://schemas.microsoft.com/office/drawing/2014/main" id="{39286B4D-A7B0-4FFE-AEAE-DE9C6E03392B}"/>
              </a:ext>
            </a:extLst>
          </p:cNvPr>
          <p:cNvSpPr/>
          <p:nvPr userDrawn="1"/>
        </p:nvSpPr>
        <p:spPr>
          <a:xfrm>
            <a:off x="-1869367" y="5886671"/>
            <a:ext cx="432000" cy="432000"/>
          </a:xfrm>
          <a:prstGeom prst="rect">
            <a:avLst/>
          </a:prstGeom>
          <a:solidFill>
            <a:srgbClr val="1F7C3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031</a:t>
            </a:r>
          </a:p>
          <a:p>
            <a:pPr algn="ctr"/>
            <a:r>
              <a:rPr lang="en-CA" sz="1000">
                <a:latin typeface="Garamond" panose="02020404030301010803" pitchFamily="18" charset="0"/>
              </a:rPr>
              <a:t>124</a:t>
            </a:r>
          </a:p>
          <a:p>
            <a:pPr algn="ctr"/>
            <a:r>
              <a:rPr lang="en-CA" sz="1000">
                <a:latin typeface="Garamond" panose="02020404030301010803" pitchFamily="18" charset="0"/>
              </a:rPr>
              <a:t>052</a:t>
            </a:r>
          </a:p>
        </p:txBody>
      </p:sp>
      <p:sp>
        <p:nvSpPr>
          <p:cNvPr id="75" name="Rectangle 74">
            <a:extLst>
              <a:ext uri="{FF2B5EF4-FFF2-40B4-BE49-F238E27FC236}">
                <a16:creationId xmlns:a16="http://schemas.microsoft.com/office/drawing/2014/main" id="{C55C3971-06B1-402A-9F45-A06BD76AF52A}"/>
              </a:ext>
            </a:extLst>
          </p:cNvPr>
          <p:cNvSpPr/>
          <p:nvPr userDrawn="1"/>
        </p:nvSpPr>
        <p:spPr>
          <a:xfrm>
            <a:off x="-1408292" y="5886671"/>
            <a:ext cx="432000" cy="432000"/>
          </a:xfrm>
          <a:prstGeom prst="rect">
            <a:avLst/>
          </a:prstGeom>
          <a:solidFill>
            <a:srgbClr val="78C04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latin typeface="Garamond" panose="02020404030301010803" pitchFamily="18" charset="0"/>
              </a:rPr>
              <a:t>120</a:t>
            </a:r>
          </a:p>
          <a:p>
            <a:pPr algn="ctr"/>
            <a:r>
              <a:rPr lang="en-CA" sz="1000">
                <a:latin typeface="Garamond" panose="02020404030301010803" pitchFamily="18" charset="0"/>
              </a:rPr>
              <a:t>192</a:t>
            </a:r>
          </a:p>
          <a:p>
            <a:pPr algn="ctr"/>
            <a:r>
              <a:rPr lang="en-CA" sz="1000">
                <a:latin typeface="Garamond" panose="02020404030301010803" pitchFamily="18" charset="0"/>
              </a:rPr>
              <a:t>067</a:t>
            </a:r>
          </a:p>
        </p:txBody>
      </p:sp>
      <p:sp>
        <p:nvSpPr>
          <p:cNvPr id="77" name="Rectangle 76">
            <a:extLst>
              <a:ext uri="{FF2B5EF4-FFF2-40B4-BE49-F238E27FC236}">
                <a16:creationId xmlns:a16="http://schemas.microsoft.com/office/drawing/2014/main" id="{10073AF8-1F9B-464E-B92E-1948924D09B9}"/>
              </a:ext>
            </a:extLst>
          </p:cNvPr>
          <p:cNvSpPr/>
          <p:nvPr userDrawn="1"/>
        </p:nvSpPr>
        <p:spPr>
          <a:xfrm>
            <a:off x="-947217" y="5886671"/>
            <a:ext cx="432000" cy="432000"/>
          </a:xfrm>
          <a:prstGeom prst="rect">
            <a:avLst/>
          </a:prstGeom>
          <a:solidFill>
            <a:srgbClr val="A5D5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165</a:t>
            </a:r>
          </a:p>
          <a:p>
            <a:pPr algn="ctr"/>
            <a:r>
              <a:rPr lang="en-CA" sz="1000">
                <a:solidFill>
                  <a:srgbClr val="000000"/>
                </a:solidFill>
                <a:latin typeface="Garamond" panose="02020404030301010803" pitchFamily="18" charset="0"/>
              </a:rPr>
              <a:t>213</a:t>
            </a:r>
          </a:p>
          <a:p>
            <a:pPr algn="ctr"/>
            <a:r>
              <a:rPr lang="en-CA" sz="1000">
                <a:solidFill>
                  <a:srgbClr val="000000"/>
                </a:solidFill>
                <a:latin typeface="Garamond" panose="02020404030301010803" pitchFamily="18" charset="0"/>
              </a:rPr>
              <a:t>129</a:t>
            </a:r>
          </a:p>
        </p:txBody>
      </p:sp>
      <p:sp>
        <p:nvSpPr>
          <p:cNvPr id="79" name="Rectangle 78">
            <a:extLst>
              <a:ext uri="{FF2B5EF4-FFF2-40B4-BE49-F238E27FC236}">
                <a16:creationId xmlns:a16="http://schemas.microsoft.com/office/drawing/2014/main" id="{5FADF8EB-F131-4853-A169-D6B29961F01C}"/>
              </a:ext>
            </a:extLst>
          </p:cNvPr>
          <p:cNvSpPr/>
          <p:nvPr userDrawn="1"/>
        </p:nvSpPr>
        <p:spPr>
          <a:xfrm>
            <a:off x="-486143" y="5886671"/>
            <a:ext cx="432000" cy="432000"/>
          </a:xfrm>
          <a:prstGeom prst="rect">
            <a:avLst/>
          </a:prstGeom>
          <a:solidFill>
            <a:srgbClr val="C5E4A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CA" sz="1000">
                <a:solidFill>
                  <a:srgbClr val="000000"/>
                </a:solidFill>
                <a:latin typeface="Garamond" panose="02020404030301010803" pitchFamily="18" charset="0"/>
              </a:rPr>
              <a:t>197</a:t>
            </a:r>
          </a:p>
          <a:p>
            <a:pPr algn="ctr"/>
            <a:r>
              <a:rPr lang="en-CA" sz="1000">
                <a:solidFill>
                  <a:srgbClr val="000000"/>
                </a:solidFill>
                <a:latin typeface="Garamond" panose="02020404030301010803" pitchFamily="18" charset="0"/>
              </a:rPr>
              <a:t>228</a:t>
            </a:r>
          </a:p>
          <a:p>
            <a:pPr algn="ctr"/>
            <a:r>
              <a:rPr lang="en-CA" sz="1000">
                <a:solidFill>
                  <a:srgbClr val="000000"/>
                </a:solidFill>
                <a:latin typeface="Garamond" panose="02020404030301010803" pitchFamily="18" charset="0"/>
              </a:rPr>
              <a:t>174</a:t>
            </a:r>
          </a:p>
        </p:txBody>
      </p:sp>
    </p:spTree>
    <p:extLst>
      <p:ext uri="{BB962C8B-B14F-4D97-AF65-F5344CB8AC3E}">
        <p14:creationId xmlns:p14="http://schemas.microsoft.com/office/powerpoint/2010/main" val="156495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25" r:id="rId8"/>
    <p:sldLayoutId id="2147483708" r:id="rId9"/>
    <p:sldLayoutId id="2147483709" r:id="rId10"/>
    <p:sldLayoutId id="2147483724" r:id="rId11"/>
    <p:sldLayoutId id="2147483730" r:id="rId12"/>
  </p:sldLayoutIdLst>
  <p:hf hdr="0" ftr="0" dt="0"/>
  <p:txStyles>
    <p:titleStyle>
      <a:lvl1pPr algn="l" defTabSz="914377" rtl="0" eaLnBrk="1" latinLnBrk="0" hangingPunct="1">
        <a:spcBef>
          <a:spcPct val="0"/>
        </a:spcBef>
        <a:buNone/>
        <a:defRPr sz="2200" b="1" kern="1200">
          <a:solidFill>
            <a:schemeClr val="tx1"/>
          </a:solidFill>
          <a:latin typeface="+mj-lt"/>
          <a:ea typeface="+mj-ea"/>
          <a:cs typeface="+mj-cs"/>
        </a:defRPr>
      </a:lvl1pPr>
    </p:titleStyle>
    <p:bodyStyle>
      <a:lvl1pPr marL="263525" indent="-263525" algn="l" defTabSz="914377" rtl="0" eaLnBrk="1" latinLnBrk="0" hangingPunct="1">
        <a:lnSpc>
          <a:spcPct val="110000"/>
        </a:lnSpc>
        <a:spcBef>
          <a:spcPct val="20000"/>
        </a:spcBef>
        <a:spcAft>
          <a:spcPts val="322"/>
        </a:spcAft>
        <a:buClr>
          <a:schemeClr val="tx2"/>
        </a:buClr>
        <a:buFont typeface="Wingdings" pitchFamily="2" charset="2"/>
        <a:buChar char="§"/>
        <a:defRPr sz="1200" kern="1200">
          <a:solidFill>
            <a:schemeClr val="tx1">
              <a:lumMod val="50000"/>
            </a:schemeClr>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3838" userDrawn="1">
          <p15:clr>
            <a:srgbClr val="F26B43"/>
          </p15:clr>
        </p15:guide>
        <p15:guide id="4" orient="horz" pos="255" userDrawn="1">
          <p15:clr>
            <a:srgbClr val="F26B43"/>
          </p15:clr>
        </p15:guide>
        <p15:guide id="5" pos="5488" userDrawn="1">
          <p15:clr>
            <a:srgbClr val="F26B43"/>
          </p15:clr>
        </p15:guide>
        <p15:guide id="6" pos="272" userDrawn="1">
          <p15:clr>
            <a:srgbClr val="F26B43"/>
          </p15:clr>
        </p15:guide>
        <p15:guide id="7" orient="horz" pos="238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3F024-DF5F-415F-9C7A-44FABD925D3F}"/>
              </a:ext>
            </a:extLst>
          </p:cNvPr>
          <p:cNvPicPr>
            <a:picLocks noChangeAspect="1"/>
          </p:cNvPicPr>
          <p:nvPr userDrawn="1"/>
        </p:nvPicPr>
        <p:blipFill rotWithShape="1">
          <a:blip r:embed="rId3"/>
          <a:srcRect l="16254" t="5339" r="1102" b="6733"/>
          <a:stretch/>
        </p:blipFill>
        <p:spPr>
          <a:xfrm>
            <a:off x="0" y="0"/>
            <a:ext cx="9144000" cy="5475653"/>
          </a:xfrm>
          <a:prstGeom prst="rect">
            <a:avLst/>
          </a:prstGeom>
        </p:spPr>
      </p:pic>
      <p:sp>
        <p:nvSpPr>
          <p:cNvPr id="11" name="Rectangle 10">
            <a:extLst>
              <a:ext uri="{FF2B5EF4-FFF2-40B4-BE49-F238E27FC236}">
                <a16:creationId xmlns:a16="http://schemas.microsoft.com/office/drawing/2014/main" id="{FF5965C4-DB6A-4F43-9269-F8C72081720D}"/>
              </a:ext>
            </a:extLst>
          </p:cNvPr>
          <p:cNvSpPr/>
          <p:nvPr userDrawn="1"/>
        </p:nvSpPr>
        <p:spPr>
          <a:xfrm>
            <a:off x="250824" y="1887855"/>
            <a:ext cx="5731307" cy="3954780"/>
          </a:xfrm>
          <a:prstGeom prst="rect">
            <a:avLst/>
          </a:prstGeom>
          <a:solidFill>
            <a:srgbClr val="2E476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algn="l"/>
            <a:endParaRPr lang="en-CA" sz="1800" i="1"/>
          </a:p>
        </p:txBody>
      </p:sp>
      <p:sp>
        <p:nvSpPr>
          <p:cNvPr id="13" name="Text Placeholder 5">
            <a:extLst>
              <a:ext uri="{FF2B5EF4-FFF2-40B4-BE49-F238E27FC236}">
                <a16:creationId xmlns:a16="http://schemas.microsoft.com/office/drawing/2014/main" id="{2AC9D970-E45E-4527-81F7-03D0F8120318}"/>
              </a:ext>
            </a:extLst>
          </p:cNvPr>
          <p:cNvSpPr txBox="1">
            <a:spLocks/>
          </p:cNvSpPr>
          <p:nvPr userDrawn="1"/>
        </p:nvSpPr>
        <p:spPr>
          <a:xfrm>
            <a:off x="-1530861" y="1077269"/>
            <a:ext cx="1289757" cy="594122"/>
          </a:xfrm>
          <a:prstGeom prst="rect">
            <a:avLst/>
          </a:prstGeom>
          <a:solidFill>
            <a:schemeClr val="tx2"/>
          </a:solidFill>
          <a:ln w="19050">
            <a:noFill/>
          </a:ln>
        </p:spPr>
        <p:txBody>
          <a:bodyPr vert="horz" lIns="91440" tIns="45720" rIns="91440" bIns="45720" rtlCol="0" anchor="ctr">
            <a:normAutofit/>
          </a:bodyPr>
          <a:lstStyle>
            <a:lvl1pPr marL="0" indent="0" algn="ctr" defTabSz="914400" rtl="0" eaLnBrk="1" latinLnBrk="0" hangingPunct="1">
              <a:lnSpc>
                <a:spcPct val="130000"/>
              </a:lnSpc>
              <a:spcBef>
                <a:spcPct val="20000"/>
              </a:spcBef>
              <a:buClr>
                <a:schemeClr val="tx2"/>
              </a:buClr>
              <a:buFont typeface="Wingdings" pitchFamily="2" charset="2"/>
              <a:buNone/>
              <a:defRPr sz="1100" b="1" kern="1200" baseline="0">
                <a:solidFill>
                  <a:schemeClr val="bg1"/>
                </a:solidFill>
                <a:latin typeface="+mj-lt"/>
                <a:ea typeface="+mn-ea"/>
                <a:cs typeface="+mn-cs"/>
              </a:defRPr>
            </a:lvl1pPr>
            <a:lvl2pPr marL="742950" indent="-285750" algn="l" defTabSz="914400" rtl="0" eaLnBrk="1" latinLnBrk="0" hangingPunct="1">
              <a:lnSpc>
                <a:spcPct val="130000"/>
              </a:lnSpc>
              <a:spcBef>
                <a:spcPct val="20000"/>
              </a:spcBef>
              <a:buClr>
                <a:schemeClr val="bg1">
                  <a:lumMod val="50000"/>
                </a:schemeClr>
              </a:buClr>
              <a:buFont typeface="Arial" pitchFamily="34" charset="0"/>
              <a:buChar char="–"/>
              <a:defRPr sz="1100" kern="1200">
                <a:solidFill>
                  <a:schemeClr val="tx1">
                    <a:lumMod val="50000"/>
                  </a:schemeClr>
                </a:solidFill>
                <a:latin typeface="+mj-lt"/>
                <a:ea typeface="+mn-ea"/>
                <a:cs typeface="+mn-cs"/>
              </a:defRPr>
            </a:lvl2pPr>
            <a:lvl3pPr marL="1143000" indent="-228600" algn="l" defTabSz="914400" rtl="0" eaLnBrk="1" latinLnBrk="0" hangingPunct="1">
              <a:lnSpc>
                <a:spcPct val="130000"/>
              </a:lnSpc>
              <a:spcBef>
                <a:spcPct val="20000"/>
              </a:spcBef>
              <a:buFont typeface="Arial" pitchFamily="34" charset="0"/>
              <a:buChar char="•"/>
              <a:defRPr sz="1100" kern="1200">
                <a:solidFill>
                  <a:schemeClr val="tx1">
                    <a:lumMod val="50000"/>
                  </a:schemeClr>
                </a:solidFill>
                <a:latin typeface="+mj-lt"/>
                <a:ea typeface="+mn-ea"/>
                <a:cs typeface="+mn-cs"/>
              </a:defRPr>
            </a:lvl3pPr>
            <a:lvl4pPr marL="1600200" indent="-228600" algn="l" defTabSz="914400" rtl="0" eaLnBrk="1" latinLnBrk="0" hangingPunct="1">
              <a:lnSpc>
                <a:spcPct val="130000"/>
              </a:lnSpc>
              <a:spcBef>
                <a:spcPct val="20000"/>
              </a:spcBef>
              <a:buFont typeface="Courier New" pitchFamily="49" charset="0"/>
              <a:buChar char="o"/>
              <a:defRPr sz="1100" kern="1200">
                <a:solidFill>
                  <a:schemeClr val="tx1">
                    <a:lumMod val="50000"/>
                  </a:schemeClr>
                </a:solidFill>
                <a:latin typeface="+mj-lt"/>
                <a:ea typeface="+mn-ea"/>
                <a:cs typeface="+mn-cs"/>
              </a:defRPr>
            </a:lvl4pPr>
            <a:lvl5pPr marL="2057400" indent="-228600" algn="l" defTabSz="914400" rtl="0" eaLnBrk="1" latinLnBrk="0" hangingPunct="1">
              <a:lnSpc>
                <a:spcPct val="130000"/>
              </a:lnSpc>
              <a:spcBef>
                <a:spcPct val="20000"/>
              </a:spcBef>
              <a:buFont typeface="Wingdings" pitchFamily="2" charset="2"/>
              <a:buChar char="§"/>
              <a:defRPr sz="1100" kern="1200">
                <a:solidFill>
                  <a:schemeClr val="tx1">
                    <a:lumMod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115-151-188</a:t>
            </a:r>
          </a:p>
        </p:txBody>
      </p:sp>
      <p:sp>
        <p:nvSpPr>
          <p:cNvPr id="15" name="Text Placeholder 5">
            <a:extLst>
              <a:ext uri="{FF2B5EF4-FFF2-40B4-BE49-F238E27FC236}">
                <a16:creationId xmlns:a16="http://schemas.microsoft.com/office/drawing/2014/main" id="{7F2286DF-6AC8-43A0-81B2-CED94DC0F055}"/>
              </a:ext>
            </a:extLst>
          </p:cNvPr>
          <p:cNvSpPr txBox="1">
            <a:spLocks/>
          </p:cNvSpPr>
          <p:nvPr userDrawn="1"/>
        </p:nvSpPr>
        <p:spPr>
          <a:xfrm>
            <a:off x="-1526705" y="1744597"/>
            <a:ext cx="1289757" cy="594122"/>
          </a:xfrm>
          <a:prstGeom prst="rect">
            <a:avLst/>
          </a:prstGeom>
          <a:solidFill>
            <a:srgbClr val="4F81BD"/>
          </a:solidFill>
          <a:ln w="19050">
            <a:noFill/>
          </a:ln>
        </p:spPr>
        <p:txBody>
          <a:bodyPr vert="horz" lIns="91440" tIns="45720" rIns="91440" bIns="45720" rtlCol="0" anchor="ctr">
            <a:normAutofit/>
          </a:bodyPr>
          <a:lstStyle>
            <a:lvl1pPr marL="0" indent="0" algn="ctr" defTabSz="914400" rtl="0" eaLnBrk="1" latinLnBrk="0" hangingPunct="1">
              <a:lnSpc>
                <a:spcPct val="130000"/>
              </a:lnSpc>
              <a:spcBef>
                <a:spcPct val="20000"/>
              </a:spcBef>
              <a:buClr>
                <a:schemeClr val="tx2"/>
              </a:buClr>
              <a:buFont typeface="Wingdings" pitchFamily="2" charset="2"/>
              <a:buNone/>
              <a:defRPr sz="1100" b="1" kern="1200" baseline="0">
                <a:solidFill>
                  <a:schemeClr val="bg1"/>
                </a:solidFill>
                <a:latin typeface="+mj-lt"/>
                <a:ea typeface="+mn-ea"/>
                <a:cs typeface="+mn-cs"/>
              </a:defRPr>
            </a:lvl1pPr>
            <a:lvl2pPr marL="742950" indent="-285750" algn="l" defTabSz="914400" rtl="0" eaLnBrk="1" latinLnBrk="0" hangingPunct="1">
              <a:lnSpc>
                <a:spcPct val="130000"/>
              </a:lnSpc>
              <a:spcBef>
                <a:spcPct val="20000"/>
              </a:spcBef>
              <a:buClr>
                <a:schemeClr val="bg1">
                  <a:lumMod val="50000"/>
                </a:schemeClr>
              </a:buClr>
              <a:buFont typeface="Arial" pitchFamily="34" charset="0"/>
              <a:buChar char="–"/>
              <a:defRPr sz="1100" kern="1200">
                <a:solidFill>
                  <a:schemeClr val="tx1">
                    <a:lumMod val="50000"/>
                  </a:schemeClr>
                </a:solidFill>
                <a:latin typeface="+mj-lt"/>
                <a:ea typeface="+mn-ea"/>
                <a:cs typeface="+mn-cs"/>
              </a:defRPr>
            </a:lvl2pPr>
            <a:lvl3pPr marL="1143000" indent="-228600" algn="l" defTabSz="914400" rtl="0" eaLnBrk="1" latinLnBrk="0" hangingPunct="1">
              <a:lnSpc>
                <a:spcPct val="130000"/>
              </a:lnSpc>
              <a:spcBef>
                <a:spcPct val="20000"/>
              </a:spcBef>
              <a:buFont typeface="Arial" pitchFamily="34" charset="0"/>
              <a:buChar char="•"/>
              <a:defRPr sz="1100" kern="1200">
                <a:solidFill>
                  <a:schemeClr val="tx1">
                    <a:lumMod val="50000"/>
                  </a:schemeClr>
                </a:solidFill>
                <a:latin typeface="+mj-lt"/>
                <a:ea typeface="+mn-ea"/>
                <a:cs typeface="+mn-cs"/>
              </a:defRPr>
            </a:lvl3pPr>
            <a:lvl4pPr marL="1600200" indent="-228600" algn="l" defTabSz="914400" rtl="0" eaLnBrk="1" latinLnBrk="0" hangingPunct="1">
              <a:lnSpc>
                <a:spcPct val="130000"/>
              </a:lnSpc>
              <a:spcBef>
                <a:spcPct val="20000"/>
              </a:spcBef>
              <a:buFont typeface="Courier New" pitchFamily="49" charset="0"/>
              <a:buChar char="o"/>
              <a:defRPr sz="1100" kern="1200">
                <a:solidFill>
                  <a:schemeClr val="tx1">
                    <a:lumMod val="50000"/>
                  </a:schemeClr>
                </a:solidFill>
                <a:latin typeface="+mj-lt"/>
                <a:ea typeface="+mn-ea"/>
                <a:cs typeface="+mn-cs"/>
              </a:defRPr>
            </a:lvl4pPr>
            <a:lvl5pPr marL="2057400" indent="-228600" algn="l" defTabSz="914400" rtl="0" eaLnBrk="1" latinLnBrk="0" hangingPunct="1">
              <a:lnSpc>
                <a:spcPct val="130000"/>
              </a:lnSpc>
              <a:spcBef>
                <a:spcPct val="20000"/>
              </a:spcBef>
              <a:buFont typeface="Wingdings" pitchFamily="2" charset="2"/>
              <a:buChar char="§"/>
              <a:defRPr sz="1100" kern="1200">
                <a:solidFill>
                  <a:schemeClr val="tx1">
                    <a:lumMod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79-129-189</a:t>
            </a:r>
          </a:p>
        </p:txBody>
      </p:sp>
      <p:sp>
        <p:nvSpPr>
          <p:cNvPr id="17" name="Text Placeholder 5">
            <a:extLst>
              <a:ext uri="{FF2B5EF4-FFF2-40B4-BE49-F238E27FC236}">
                <a16:creationId xmlns:a16="http://schemas.microsoft.com/office/drawing/2014/main" id="{11EC9EC8-92FC-43B9-88F0-61446FD53B1C}"/>
              </a:ext>
            </a:extLst>
          </p:cNvPr>
          <p:cNvSpPr txBox="1">
            <a:spLocks/>
          </p:cNvSpPr>
          <p:nvPr userDrawn="1"/>
        </p:nvSpPr>
        <p:spPr>
          <a:xfrm>
            <a:off x="-1526705" y="6035353"/>
            <a:ext cx="1288800" cy="594000"/>
          </a:xfrm>
          <a:prstGeom prst="rect">
            <a:avLst/>
          </a:prstGeom>
          <a:solidFill>
            <a:srgbClr val="FFFF99"/>
          </a:solidFill>
          <a:ln w="19050">
            <a:noFill/>
          </a:ln>
        </p:spPr>
        <p:txBody>
          <a:bodyPr vert="horz" lIns="91440" tIns="45720" rIns="91440" bIns="45720" rtlCol="0" anchor="ctr">
            <a:normAutofit/>
          </a:bodyPr>
          <a:lstStyle>
            <a:lvl1pPr marL="0" indent="0" algn="ctr" defTabSz="914400" rtl="0" eaLnBrk="1" latinLnBrk="0" hangingPunct="1">
              <a:lnSpc>
                <a:spcPct val="130000"/>
              </a:lnSpc>
              <a:spcBef>
                <a:spcPct val="20000"/>
              </a:spcBef>
              <a:buClr>
                <a:schemeClr val="tx2"/>
              </a:buClr>
              <a:buFont typeface="Wingdings" pitchFamily="2" charset="2"/>
              <a:buNone/>
              <a:defRPr sz="1100" b="1" kern="1200" baseline="0">
                <a:solidFill>
                  <a:schemeClr val="bg1"/>
                </a:solidFill>
                <a:latin typeface="+mj-lt"/>
                <a:ea typeface="+mn-ea"/>
                <a:cs typeface="+mn-cs"/>
              </a:defRPr>
            </a:lvl1pPr>
            <a:lvl2pPr marL="742950" indent="-285750" algn="l" defTabSz="914400" rtl="0" eaLnBrk="1" latinLnBrk="0" hangingPunct="1">
              <a:lnSpc>
                <a:spcPct val="130000"/>
              </a:lnSpc>
              <a:spcBef>
                <a:spcPct val="20000"/>
              </a:spcBef>
              <a:buClr>
                <a:schemeClr val="bg1">
                  <a:lumMod val="50000"/>
                </a:schemeClr>
              </a:buClr>
              <a:buFont typeface="Arial" pitchFamily="34" charset="0"/>
              <a:buChar char="–"/>
              <a:defRPr sz="1100" kern="1200">
                <a:solidFill>
                  <a:schemeClr val="tx1">
                    <a:lumMod val="50000"/>
                  </a:schemeClr>
                </a:solidFill>
                <a:latin typeface="+mj-lt"/>
                <a:ea typeface="+mn-ea"/>
                <a:cs typeface="+mn-cs"/>
              </a:defRPr>
            </a:lvl2pPr>
            <a:lvl3pPr marL="1143000" indent="-228600" algn="l" defTabSz="914400" rtl="0" eaLnBrk="1" latinLnBrk="0" hangingPunct="1">
              <a:lnSpc>
                <a:spcPct val="130000"/>
              </a:lnSpc>
              <a:spcBef>
                <a:spcPct val="20000"/>
              </a:spcBef>
              <a:buFont typeface="Arial" pitchFamily="34" charset="0"/>
              <a:buChar char="•"/>
              <a:defRPr sz="1100" kern="1200">
                <a:solidFill>
                  <a:schemeClr val="tx1">
                    <a:lumMod val="50000"/>
                  </a:schemeClr>
                </a:solidFill>
                <a:latin typeface="+mj-lt"/>
                <a:ea typeface="+mn-ea"/>
                <a:cs typeface="+mn-cs"/>
              </a:defRPr>
            </a:lvl3pPr>
            <a:lvl4pPr marL="1600200" indent="-228600" algn="l" defTabSz="914400" rtl="0" eaLnBrk="1" latinLnBrk="0" hangingPunct="1">
              <a:lnSpc>
                <a:spcPct val="130000"/>
              </a:lnSpc>
              <a:spcBef>
                <a:spcPct val="20000"/>
              </a:spcBef>
              <a:buFont typeface="Courier New" pitchFamily="49" charset="0"/>
              <a:buChar char="o"/>
              <a:defRPr sz="1100" kern="1200">
                <a:solidFill>
                  <a:schemeClr val="tx1">
                    <a:lumMod val="50000"/>
                  </a:schemeClr>
                </a:solidFill>
                <a:latin typeface="+mj-lt"/>
                <a:ea typeface="+mn-ea"/>
                <a:cs typeface="+mn-cs"/>
              </a:defRPr>
            </a:lvl4pPr>
            <a:lvl5pPr marL="2057400" indent="-228600" algn="l" defTabSz="914400" rtl="0" eaLnBrk="1" latinLnBrk="0" hangingPunct="1">
              <a:lnSpc>
                <a:spcPct val="130000"/>
              </a:lnSpc>
              <a:spcBef>
                <a:spcPct val="20000"/>
              </a:spcBef>
              <a:buFont typeface="Wingdings" pitchFamily="2" charset="2"/>
              <a:buChar char="§"/>
              <a:defRPr sz="1100" kern="1200">
                <a:solidFill>
                  <a:schemeClr val="tx1">
                    <a:lumMod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solidFill>
                  <a:sysClr val="windowText" lastClr="000000"/>
                </a:solidFill>
              </a:rPr>
              <a:t>255-255-153</a:t>
            </a:r>
          </a:p>
        </p:txBody>
      </p:sp>
      <p:sp>
        <p:nvSpPr>
          <p:cNvPr id="19" name="Text Placeholder 5">
            <a:extLst>
              <a:ext uri="{FF2B5EF4-FFF2-40B4-BE49-F238E27FC236}">
                <a16:creationId xmlns:a16="http://schemas.microsoft.com/office/drawing/2014/main" id="{0BF32820-B704-4271-8892-D7A6BC3DA9A6}"/>
              </a:ext>
            </a:extLst>
          </p:cNvPr>
          <p:cNvSpPr txBox="1">
            <a:spLocks/>
          </p:cNvSpPr>
          <p:nvPr userDrawn="1"/>
        </p:nvSpPr>
        <p:spPr>
          <a:xfrm>
            <a:off x="-1526705" y="404664"/>
            <a:ext cx="1289757" cy="594122"/>
          </a:xfrm>
          <a:prstGeom prst="rect">
            <a:avLst/>
          </a:prstGeom>
          <a:solidFill>
            <a:srgbClr val="2E4760"/>
          </a:solidFill>
          <a:ln w="19050">
            <a:noFill/>
          </a:ln>
        </p:spPr>
        <p:txBody>
          <a:bodyPr vert="horz" lIns="91440" tIns="45720" rIns="91440" bIns="45720" rtlCol="0" anchor="ctr">
            <a:normAutofit/>
          </a:bodyPr>
          <a:lstStyle>
            <a:lvl1pPr marL="0" indent="0" algn="ctr" defTabSz="914400" rtl="0" eaLnBrk="1" latinLnBrk="0" hangingPunct="1">
              <a:lnSpc>
                <a:spcPct val="130000"/>
              </a:lnSpc>
              <a:spcBef>
                <a:spcPct val="20000"/>
              </a:spcBef>
              <a:buClr>
                <a:schemeClr val="tx2"/>
              </a:buClr>
              <a:buFont typeface="Wingdings" pitchFamily="2" charset="2"/>
              <a:buNone/>
              <a:defRPr sz="1100" b="1" kern="1200" baseline="0">
                <a:solidFill>
                  <a:schemeClr val="bg1"/>
                </a:solidFill>
                <a:latin typeface="+mj-lt"/>
                <a:ea typeface="+mn-ea"/>
                <a:cs typeface="+mn-cs"/>
              </a:defRPr>
            </a:lvl1pPr>
            <a:lvl2pPr marL="742950" indent="-285750" algn="l" defTabSz="914400" rtl="0" eaLnBrk="1" latinLnBrk="0" hangingPunct="1">
              <a:lnSpc>
                <a:spcPct val="130000"/>
              </a:lnSpc>
              <a:spcBef>
                <a:spcPct val="20000"/>
              </a:spcBef>
              <a:buClr>
                <a:schemeClr val="bg1">
                  <a:lumMod val="50000"/>
                </a:schemeClr>
              </a:buClr>
              <a:buFont typeface="Arial" pitchFamily="34" charset="0"/>
              <a:buChar char="–"/>
              <a:defRPr sz="1100" kern="1200">
                <a:solidFill>
                  <a:schemeClr val="tx1">
                    <a:lumMod val="50000"/>
                  </a:schemeClr>
                </a:solidFill>
                <a:latin typeface="+mj-lt"/>
                <a:ea typeface="+mn-ea"/>
                <a:cs typeface="+mn-cs"/>
              </a:defRPr>
            </a:lvl2pPr>
            <a:lvl3pPr marL="1143000" indent="-228600" algn="l" defTabSz="914400" rtl="0" eaLnBrk="1" latinLnBrk="0" hangingPunct="1">
              <a:lnSpc>
                <a:spcPct val="130000"/>
              </a:lnSpc>
              <a:spcBef>
                <a:spcPct val="20000"/>
              </a:spcBef>
              <a:buFont typeface="Arial" pitchFamily="34" charset="0"/>
              <a:buChar char="•"/>
              <a:defRPr sz="1100" kern="1200">
                <a:solidFill>
                  <a:schemeClr val="tx1">
                    <a:lumMod val="50000"/>
                  </a:schemeClr>
                </a:solidFill>
                <a:latin typeface="+mj-lt"/>
                <a:ea typeface="+mn-ea"/>
                <a:cs typeface="+mn-cs"/>
              </a:defRPr>
            </a:lvl3pPr>
            <a:lvl4pPr marL="1600200" indent="-228600" algn="l" defTabSz="914400" rtl="0" eaLnBrk="1" latinLnBrk="0" hangingPunct="1">
              <a:lnSpc>
                <a:spcPct val="130000"/>
              </a:lnSpc>
              <a:spcBef>
                <a:spcPct val="20000"/>
              </a:spcBef>
              <a:buFont typeface="Courier New" pitchFamily="49" charset="0"/>
              <a:buChar char="o"/>
              <a:defRPr sz="1100" kern="1200">
                <a:solidFill>
                  <a:schemeClr val="tx1">
                    <a:lumMod val="50000"/>
                  </a:schemeClr>
                </a:solidFill>
                <a:latin typeface="+mj-lt"/>
                <a:ea typeface="+mn-ea"/>
                <a:cs typeface="+mn-cs"/>
              </a:defRPr>
            </a:lvl4pPr>
            <a:lvl5pPr marL="2057400" indent="-228600" algn="l" defTabSz="914400" rtl="0" eaLnBrk="1" latinLnBrk="0" hangingPunct="1">
              <a:lnSpc>
                <a:spcPct val="130000"/>
              </a:lnSpc>
              <a:spcBef>
                <a:spcPct val="20000"/>
              </a:spcBef>
              <a:buFont typeface="Wingdings" pitchFamily="2" charset="2"/>
              <a:buChar char="§"/>
              <a:defRPr sz="1100" kern="1200">
                <a:solidFill>
                  <a:schemeClr val="tx1">
                    <a:lumMod val="50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46-71-96</a:t>
            </a:r>
          </a:p>
        </p:txBody>
      </p:sp>
      <p:sp>
        <p:nvSpPr>
          <p:cNvPr id="21" name="Left Brace 20">
            <a:extLst>
              <a:ext uri="{FF2B5EF4-FFF2-40B4-BE49-F238E27FC236}">
                <a16:creationId xmlns:a16="http://schemas.microsoft.com/office/drawing/2014/main" id="{E9889ACE-41C6-4ECD-B53F-4178C9466583}"/>
              </a:ext>
            </a:extLst>
          </p:cNvPr>
          <p:cNvSpPr/>
          <p:nvPr userDrawn="1"/>
        </p:nvSpPr>
        <p:spPr>
          <a:xfrm>
            <a:off x="-1976495" y="404664"/>
            <a:ext cx="442459" cy="2601383"/>
          </a:xfrm>
          <a:prstGeom prst="leftBrace">
            <a:avLst>
              <a:gd name="adj1" fmla="val 47216"/>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91358" tIns="45677" rIns="91358" bIns="45677" rtlCol="0" anchor="ctr"/>
          <a:lstStyle/>
          <a:p>
            <a:pPr algn="ctr" defTabSz="1017871"/>
            <a:endParaRPr lang="en-US">
              <a:solidFill>
                <a:srgbClr val="000000"/>
              </a:solidFill>
            </a:endParaRPr>
          </a:p>
        </p:txBody>
      </p:sp>
      <p:sp>
        <p:nvSpPr>
          <p:cNvPr id="23" name="TextBox 22">
            <a:extLst>
              <a:ext uri="{FF2B5EF4-FFF2-40B4-BE49-F238E27FC236}">
                <a16:creationId xmlns:a16="http://schemas.microsoft.com/office/drawing/2014/main" id="{8F8AAE0A-4424-48C6-91B3-F3931383617F}"/>
              </a:ext>
            </a:extLst>
          </p:cNvPr>
          <p:cNvSpPr txBox="1"/>
          <p:nvPr userDrawn="1"/>
        </p:nvSpPr>
        <p:spPr>
          <a:xfrm>
            <a:off x="-2635754" y="1501435"/>
            <a:ext cx="654855" cy="407839"/>
          </a:xfrm>
          <a:prstGeom prst="rect">
            <a:avLst/>
          </a:prstGeom>
          <a:noFill/>
        </p:spPr>
        <p:txBody>
          <a:bodyPr wrap="none" lIns="91358" tIns="45677" rIns="91358" bIns="45677" rtlCol="0" anchor="ctr" anchorCtr="0">
            <a:spAutoFit/>
          </a:bodyPr>
          <a:lstStyle/>
          <a:p>
            <a:pPr algn="r" defTabSz="1017871"/>
            <a:r>
              <a:rPr lang="en-US" sz="1000" b="1">
                <a:solidFill>
                  <a:srgbClr val="000000"/>
                </a:solidFill>
              </a:rPr>
              <a:t>Primary</a:t>
            </a:r>
            <a:br>
              <a:rPr lang="en-US" sz="1000" b="1">
                <a:solidFill>
                  <a:srgbClr val="000000"/>
                </a:solidFill>
              </a:rPr>
            </a:br>
            <a:r>
              <a:rPr lang="en-US" sz="1000" b="1">
                <a:solidFill>
                  <a:srgbClr val="000000"/>
                </a:solidFill>
              </a:rPr>
              <a:t>Colors</a:t>
            </a:r>
          </a:p>
        </p:txBody>
      </p:sp>
      <p:sp>
        <p:nvSpPr>
          <p:cNvPr id="25" name="TextBox 24">
            <a:extLst>
              <a:ext uri="{FF2B5EF4-FFF2-40B4-BE49-F238E27FC236}">
                <a16:creationId xmlns:a16="http://schemas.microsoft.com/office/drawing/2014/main" id="{DEA13367-8721-496C-A7C0-E2C9341EBE43}"/>
              </a:ext>
            </a:extLst>
          </p:cNvPr>
          <p:cNvSpPr txBox="1"/>
          <p:nvPr userDrawn="1"/>
        </p:nvSpPr>
        <p:spPr>
          <a:xfrm>
            <a:off x="-2723920" y="5067814"/>
            <a:ext cx="831186" cy="407839"/>
          </a:xfrm>
          <a:prstGeom prst="rect">
            <a:avLst/>
          </a:prstGeom>
          <a:noFill/>
        </p:spPr>
        <p:txBody>
          <a:bodyPr wrap="none" lIns="91358" tIns="45677" rIns="91358" bIns="45677" rtlCol="0" anchor="ctr" anchorCtr="0">
            <a:spAutoFit/>
          </a:bodyPr>
          <a:lstStyle/>
          <a:p>
            <a:pPr algn="r" defTabSz="1017871"/>
            <a:r>
              <a:rPr lang="en-US" sz="1000" b="1">
                <a:solidFill>
                  <a:srgbClr val="000000"/>
                </a:solidFill>
              </a:rPr>
              <a:t>Secondary</a:t>
            </a:r>
            <a:br>
              <a:rPr lang="en-US" sz="1000" b="1">
                <a:solidFill>
                  <a:srgbClr val="000000"/>
                </a:solidFill>
              </a:rPr>
            </a:br>
            <a:r>
              <a:rPr lang="en-US" sz="1000" b="1">
                <a:solidFill>
                  <a:srgbClr val="000000"/>
                </a:solidFill>
              </a:rPr>
              <a:t>Colors</a:t>
            </a:r>
          </a:p>
        </p:txBody>
      </p:sp>
      <p:sp>
        <p:nvSpPr>
          <p:cNvPr id="27" name="Rectangle 26">
            <a:extLst>
              <a:ext uri="{FF2B5EF4-FFF2-40B4-BE49-F238E27FC236}">
                <a16:creationId xmlns:a16="http://schemas.microsoft.com/office/drawing/2014/main" id="{4EADA4D6-1524-4359-9150-3FC62BE11B53}"/>
              </a:ext>
            </a:extLst>
          </p:cNvPr>
          <p:cNvSpPr/>
          <p:nvPr userDrawn="1"/>
        </p:nvSpPr>
        <p:spPr>
          <a:xfrm>
            <a:off x="-1523878" y="2412157"/>
            <a:ext cx="1289614" cy="593890"/>
          </a:xfrm>
          <a:prstGeom prst="rect">
            <a:avLst/>
          </a:prstGeom>
          <a:solidFill>
            <a:srgbClr val="B9CCE2"/>
          </a:solid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ctr" anchorCtr="0"/>
          <a:lstStyle/>
          <a:p>
            <a:pPr algn="ctr" defTabSz="1017871"/>
            <a:r>
              <a:rPr lang="en-US" sz="1100" b="1">
                <a:solidFill>
                  <a:srgbClr val="000000"/>
                </a:solidFill>
              </a:rPr>
              <a:t>185:204:226</a:t>
            </a:r>
          </a:p>
        </p:txBody>
      </p:sp>
      <p:sp>
        <p:nvSpPr>
          <p:cNvPr id="29" name="Rectangle 28">
            <a:extLst>
              <a:ext uri="{FF2B5EF4-FFF2-40B4-BE49-F238E27FC236}">
                <a16:creationId xmlns:a16="http://schemas.microsoft.com/office/drawing/2014/main" id="{7915D530-EAEF-4C1D-8A69-96A0ED642C90}"/>
              </a:ext>
            </a:extLst>
          </p:cNvPr>
          <p:cNvSpPr/>
          <p:nvPr userDrawn="1"/>
        </p:nvSpPr>
        <p:spPr>
          <a:xfrm>
            <a:off x="-1526705" y="3996091"/>
            <a:ext cx="1288800" cy="594000"/>
          </a:xfrm>
          <a:prstGeom prst="rect">
            <a:avLst/>
          </a:prstGeom>
          <a:solidFill>
            <a:srgbClr val="003F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ctr" anchorCtr="0"/>
          <a:lstStyle/>
          <a:p>
            <a:pPr algn="ctr" defTabSz="1017871"/>
            <a:r>
              <a:rPr lang="en-US" sz="1100" b="1">
                <a:solidFill>
                  <a:srgbClr val="FFFFFF"/>
                </a:solidFill>
              </a:rPr>
              <a:t>0:63:45</a:t>
            </a:r>
          </a:p>
        </p:txBody>
      </p:sp>
      <p:sp>
        <p:nvSpPr>
          <p:cNvPr id="31" name="Rectangle 30">
            <a:extLst>
              <a:ext uri="{FF2B5EF4-FFF2-40B4-BE49-F238E27FC236}">
                <a16:creationId xmlns:a16="http://schemas.microsoft.com/office/drawing/2014/main" id="{4A218516-0498-4BD8-80B1-0E8987A5D211}"/>
              </a:ext>
            </a:extLst>
          </p:cNvPr>
          <p:cNvSpPr/>
          <p:nvPr userDrawn="1"/>
        </p:nvSpPr>
        <p:spPr>
          <a:xfrm>
            <a:off x="-1534036" y="5333798"/>
            <a:ext cx="1288800" cy="594000"/>
          </a:xfrm>
          <a:prstGeom prst="rect">
            <a:avLst/>
          </a:prstGeom>
          <a:solidFill>
            <a:srgbClr val="F5CA4D"/>
          </a:solid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ctr" anchorCtr="0"/>
          <a:lstStyle/>
          <a:p>
            <a:pPr algn="ctr" defTabSz="1017871"/>
            <a:r>
              <a:rPr lang="en-US" sz="1100" b="1">
                <a:solidFill>
                  <a:srgbClr val="FFFFFF"/>
                </a:solidFill>
              </a:rPr>
              <a:t>245:202:77</a:t>
            </a:r>
          </a:p>
        </p:txBody>
      </p:sp>
      <p:sp>
        <p:nvSpPr>
          <p:cNvPr id="33" name="Left Brace 32">
            <a:extLst>
              <a:ext uri="{FF2B5EF4-FFF2-40B4-BE49-F238E27FC236}">
                <a16:creationId xmlns:a16="http://schemas.microsoft.com/office/drawing/2014/main" id="{E146EFDC-136D-4053-A885-5D74AD7C0285}"/>
              </a:ext>
            </a:extLst>
          </p:cNvPr>
          <p:cNvSpPr/>
          <p:nvPr userDrawn="1"/>
        </p:nvSpPr>
        <p:spPr>
          <a:xfrm>
            <a:off x="-2012362" y="3995969"/>
            <a:ext cx="442459" cy="2601383"/>
          </a:xfrm>
          <a:prstGeom prst="leftBrace">
            <a:avLst>
              <a:gd name="adj1" fmla="val 47216"/>
              <a:gd name="adj2"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lIns="91358" tIns="45677" rIns="91358" bIns="45677" rtlCol="0" anchor="ctr"/>
          <a:lstStyle/>
          <a:p>
            <a:pPr algn="ctr" defTabSz="1017871"/>
            <a:endParaRPr lang="en-US">
              <a:solidFill>
                <a:srgbClr val="000000"/>
              </a:solidFill>
            </a:endParaRPr>
          </a:p>
        </p:txBody>
      </p:sp>
      <p:sp>
        <p:nvSpPr>
          <p:cNvPr id="35" name="Rectangle 34">
            <a:extLst>
              <a:ext uri="{FF2B5EF4-FFF2-40B4-BE49-F238E27FC236}">
                <a16:creationId xmlns:a16="http://schemas.microsoft.com/office/drawing/2014/main" id="{D4BA25F3-680E-46D2-9932-9F313D4B42D1}"/>
              </a:ext>
            </a:extLst>
          </p:cNvPr>
          <p:cNvSpPr/>
          <p:nvPr userDrawn="1"/>
        </p:nvSpPr>
        <p:spPr>
          <a:xfrm>
            <a:off x="-1534036" y="4661193"/>
            <a:ext cx="1288800" cy="594000"/>
          </a:xfrm>
          <a:prstGeom prst="rect">
            <a:avLst/>
          </a:prstGeom>
          <a:solidFill>
            <a:srgbClr val="A28AB5"/>
          </a:solid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ctr" anchorCtr="0"/>
          <a:lstStyle/>
          <a:p>
            <a:pPr algn="ctr" defTabSz="1017871"/>
            <a:r>
              <a:rPr lang="en-US" sz="1100" b="1">
                <a:solidFill>
                  <a:srgbClr val="000000"/>
                </a:solidFill>
              </a:rPr>
              <a:t>162:138:181</a:t>
            </a:r>
          </a:p>
        </p:txBody>
      </p:sp>
      <p:sp>
        <p:nvSpPr>
          <p:cNvPr id="37" name="Rectangle 36">
            <a:extLst>
              <a:ext uri="{FF2B5EF4-FFF2-40B4-BE49-F238E27FC236}">
                <a16:creationId xmlns:a16="http://schemas.microsoft.com/office/drawing/2014/main" id="{8C650207-C9BB-4230-B144-A51B30426277}"/>
              </a:ext>
            </a:extLst>
          </p:cNvPr>
          <p:cNvSpPr/>
          <p:nvPr userDrawn="1"/>
        </p:nvSpPr>
        <p:spPr>
          <a:xfrm>
            <a:off x="-2308327" y="-26094"/>
            <a:ext cx="2303921" cy="44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t" anchorCtr="0"/>
          <a:lstStyle/>
          <a:p>
            <a:pPr algn="l" defTabSz="1017871"/>
            <a:r>
              <a:rPr lang="en-US" sz="1100" b="0" i="1">
                <a:solidFill>
                  <a:srgbClr val="000000"/>
                </a:solidFill>
              </a:rPr>
              <a:t>Note:</a:t>
            </a:r>
            <a:r>
              <a:rPr lang="en-US" sz="1100" b="0" i="1" baseline="0">
                <a:solidFill>
                  <a:srgbClr val="000000"/>
                </a:solidFill>
              </a:rPr>
              <a:t> Pitch presentations require stock logo on the top right corner. </a:t>
            </a:r>
            <a:endParaRPr lang="en-US" sz="1100" b="0" i="1">
              <a:solidFill>
                <a:srgbClr val="000000"/>
              </a:solidFill>
            </a:endParaRPr>
          </a:p>
        </p:txBody>
      </p:sp>
      <p:grpSp>
        <p:nvGrpSpPr>
          <p:cNvPr id="20" name="Group 19">
            <a:extLst>
              <a:ext uri="{FF2B5EF4-FFF2-40B4-BE49-F238E27FC236}">
                <a16:creationId xmlns:a16="http://schemas.microsoft.com/office/drawing/2014/main" id="{8E7E890B-8F33-4D97-953A-8955A1B965FF}"/>
              </a:ext>
            </a:extLst>
          </p:cNvPr>
          <p:cNvGrpSpPr>
            <a:grpSpLocks noChangeAspect="1"/>
          </p:cNvGrpSpPr>
          <p:nvPr userDrawn="1"/>
        </p:nvGrpSpPr>
        <p:grpSpPr>
          <a:xfrm>
            <a:off x="6542711" y="6269353"/>
            <a:ext cx="2108543" cy="360000"/>
            <a:chOff x="1187624" y="2383385"/>
            <a:chExt cx="6768752" cy="1333647"/>
          </a:xfrm>
        </p:grpSpPr>
        <p:pic>
          <p:nvPicPr>
            <p:cNvPr id="22" name="Picture 21" descr="CRC Logo.jpg">
              <a:extLst>
                <a:ext uri="{FF2B5EF4-FFF2-40B4-BE49-F238E27FC236}">
                  <a16:creationId xmlns:a16="http://schemas.microsoft.com/office/drawing/2014/main" id="{00F3E74D-40B4-4B5A-A40F-394749A48D01}"/>
                </a:ext>
              </a:extLst>
            </p:cNvPr>
            <p:cNvPicPr>
              <a:picLocks noChangeAspect="1"/>
            </p:cNvPicPr>
            <p:nvPr userDrawn="1"/>
          </p:nvPicPr>
          <p:blipFill>
            <a:blip r:embed="rId4" cstate="print"/>
            <a:stretch>
              <a:fillRect/>
            </a:stretch>
          </p:blipFill>
          <p:spPr>
            <a:xfrm>
              <a:off x="1187624" y="2383385"/>
              <a:ext cx="1008112" cy="1333647"/>
            </a:xfrm>
            <a:prstGeom prst="rect">
              <a:avLst/>
            </a:prstGeom>
          </p:spPr>
        </p:pic>
        <p:pic>
          <p:nvPicPr>
            <p:cNvPr id="24" name="Picture 9" descr="wic-logo-1">
              <a:extLst>
                <a:ext uri="{FF2B5EF4-FFF2-40B4-BE49-F238E27FC236}">
                  <a16:creationId xmlns:a16="http://schemas.microsoft.com/office/drawing/2014/main" id="{2685F306-5B37-42A3-AD06-61DD19463A47}"/>
                </a:ext>
              </a:extLst>
            </p:cNvPr>
            <p:cNvPicPr>
              <a:picLocks noChangeAspect="1" noChangeArrowheads="1"/>
            </p:cNvPicPr>
            <p:nvPr userDrawn="1"/>
          </p:nvPicPr>
          <p:blipFill>
            <a:blip r:embed="rId5" cstate="print"/>
            <a:srcRect/>
            <a:stretch>
              <a:fillRect/>
            </a:stretch>
          </p:blipFill>
          <p:spPr bwMode="auto">
            <a:xfrm>
              <a:off x="2211460" y="2671417"/>
              <a:ext cx="5744916" cy="780949"/>
            </a:xfrm>
            <a:prstGeom prst="rect">
              <a:avLst/>
            </a:prstGeom>
            <a:noFill/>
            <a:ln w="9525">
              <a:noFill/>
              <a:miter lim="800000"/>
              <a:headEnd/>
              <a:tailEnd/>
            </a:ln>
          </p:spPr>
        </p:pic>
      </p:grpSp>
    </p:spTree>
    <p:extLst>
      <p:ext uri="{BB962C8B-B14F-4D97-AF65-F5344CB8AC3E}">
        <p14:creationId xmlns:p14="http://schemas.microsoft.com/office/powerpoint/2010/main" val="861099537"/>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158" userDrawn="1">
          <p15:clr>
            <a:srgbClr val="F26B43"/>
          </p15:clr>
        </p15:guide>
        <p15:guide id="3" pos="376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C650207-C9BB-4230-B144-A51B30426277}"/>
              </a:ext>
            </a:extLst>
          </p:cNvPr>
          <p:cNvSpPr/>
          <p:nvPr userDrawn="1"/>
        </p:nvSpPr>
        <p:spPr>
          <a:xfrm>
            <a:off x="-2308327" y="772559"/>
            <a:ext cx="2303921" cy="3220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71" tIns="18271" rIns="18271" bIns="45677" rtlCol="0" anchor="t" anchorCtr="0"/>
          <a:lstStyle/>
          <a:p>
            <a:pPr algn="l" defTabSz="1017871"/>
            <a:r>
              <a:rPr lang="en-US" sz="1100" b="1" i="0">
                <a:solidFill>
                  <a:srgbClr val="000000"/>
                </a:solidFill>
              </a:rPr>
              <a:t>To add a custom picture to the background:</a:t>
            </a:r>
          </a:p>
          <a:p>
            <a:pPr marL="228600" indent="-228600" algn="l" defTabSz="1017871">
              <a:buFont typeface="+mj-lt"/>
              <a:buAutoNum type="arabicPeriod"/>
            </a:pPr>
            <a:r>
              <a:rPr lang="en-US" sz="1100" b="1" i="0">
                <a:solidFill>
                  <a:srgbClr val="000000"/>
                </a:solidFill>
              </a:rPr>
              <a:t>Go to Slide Master (Alt + W + M)</a:t>
            </a:r>
          </a:p>
          <a:p>
            <a:pPr marL="228600" indent="-228600" algn="l" defTabSz="1017871">
              <a:buFont typeface="+mj-lt"/>
              <a:buAutoNum type="arabicPeriod"/>
            </a:pPr>
            <a:r>
              <a:rPr lang="en-US" sz="1100" b="1" i="0">
                <a:solidFill>
                  <a:srgbClr val="000000"/>
                </a:solidFill>
              </a:rPr>
              <a:t>Add image; send to back (Alt + H + G + K)</a:t>
            </a:r>
          </a:p>
          <a:p>
            <a:pPr marL="228600" indent="-228600" algn="l" defTabSz="1017871">
              <a:buFont typeface="+mj-lt"/>
              <a:buAutoNum type="arabicPeriod"/>
            </a:pPr>
            <a:r>
              <a:rPr lang="en-US" sz="1100" b="1" i="0">
                <a:solidFill>
                  <a:srgbClr val="000000"/>
                </a:solidFill>
              </a:rPr>
              <a:t>Give the image the dimensions 15.21, 25.4</a:t>
            </a:r>
          </a:p>
          <a:p>
            <a:pPr marL="228600" indent="-228600" algn="l" defTabSz="1017871">
              <a:buFont typeface="+mj-lt"/>
              <a:buAutoNum type="arabicPeriod"/>
            </a:pPr>
            <a:r>
              <a:rPr lang="en-US" sz="1100" b="1" i="0">
                <a:solidFill>
                  <a:srgbClr val="000000"/>
                </a:solidFill>
              </a:rPr>
              <a:t>Align to the top of the slide</a:t>
            </a:r>
          </a:p>
          <a:p>
            <a:pPr marL="228600" indent="-228600" algn="l" defTabSz="1017871">
              <a:buFont typeface="+mj-lt"/>
              <a:buAutoNum type="arabicPeriod"/>
            </a:pPr>
            <a:r>
              <a:rPr lang="en-US" sz="1100" b="1" i="0">
                <a:solidFill>
                  <a:srgbClr val="000000"/>
                </a:solidFill>
              </a:rPr>
              <a:t>Add transparency of ~10% if desired (right </a:t>
            </a:r>
          </a:p>
        </p:txBody>
      </p:sp>
      <p:grpSp>
        <p:nvGrpSpPr>
          <p:cNvPr id="20" name="Group 19">
            <a:extLst>
              <a:ext uri="{FF2B5EF4-FFF2-40B4-BE49-F238E27FC236}">
                <a16:creationId xmlns:a16="http://schemas.microsoft.com/office/drawing/2014/main" id="{8E7E890B-8F33-4D97-953A-8955A1B965FF}"/>
              </a:ext>
            </a:extLst>
          </p:cNvPr>
          <p:cNvGrpSpPr>
            <a:grpSpLocks noChangeAspect="1"/>
          </p:cNvGrpSpPr>
          <p:nvPr userDrawn="1"/>
        </p:nvGrpSpPr>
        <p:grpSpPr>
          <a:xfrm>
            <a:off x="6542711" y="6269353"/>
            <a:ext cx="2108543" cy="360000"/>
            <a:chOff x="1187624" y="2383385"/>
            <a:chExt cx="6768752" cy="1333647"/>
          </a:xfrm>
        </p:grpSpPr>
        <p:pic>
          <p:nvPicPr>
            <p:cNvPr id="22" name="Picture 21" descr="CRC Logo.jpg">
              <a:extLst>
                <a:ext uri="{FF2B5EF4-FFF2-40B4-BE49-F238E27FC236}">
                  <a16:creationId xmlns:a16="http://schemas.microsoft.com/office/drawing/2014/main" id="{00F3E74D-40B4-4B5A-A40F-394749A48D01}"/>
                </a:ext>
              </a:extLst>
            </p:cNvPr>
            <p:cNvPicPr>
              <a:picLocks noChangeAspect="1"/>
            </p:cNvPicPr>
            <p:nvPr userDrawn="1"/>
          </p:nvPicPr>
          <p:blipFill>
            <a:blip r:embed="rId3" cstate="print"/>
            <a:stretch>
              <a:fillRect/>
            </a:stretch>
          </p:blipFill>
          <p:spPr>
            <a:xfrm>
              <a:off x="1187624" y="2383385"/>
              <a:ext cx="1008112" cy="1333647"/>
            </a:xfrm>
            <a:prstGeom prst="rect">
              <a:avLst/>
            </a:prstGeom>
          </p:spPr>
        </p:pic>
        <p:pic>
          <p:nvPicPr>
            <p:cNvPr id="24" name="Picture 9" descr="wic-logo-1">
              <a:extLst>
                <a:ext uri="{FF2B5EF4-FFF2-40B4-BE49-F238E27FC236}">
                  <a16:creationId xmlns:a16="http://schemas.microsoft.com/office/drawing/2014/main" id="{2685F306-5B37-42A3-AD06-61DD19463A47}"/>
                </a:ext>
              </a:extLst>
            </p:cNvPr>
            <p:cNvPicPr>
              <a:picLocks noChangeAspect="1" noChangeArrowheads="1"/>
            </p:cNvPicPr>
            <p:nvPr userDrawn="1"/>
          </p:nvPicPr>
          <p:blipFill>
            <a:blip r:embed="rId4" cstate="print"/>
            <a:srcRect/>
            <a:stretch>
              <a:fillRect/>
            </a:stretch>
          </p:blipFill>
          <p:spPr bwMode="auto">
            <a:xfrm>
              <a:off x="2211460" y="2671417"/>
              <a:ext cx="5744916" cy="780949"/>
            </a:xfrm>
            <a:prstGeom prst="rect">
              <a:avLst/>
            </a:prstGeom>
            <a:noFill/>
            <a:ln w="9525">
              <a:noFill/>
              <a:miter lim="800000"/>
              <a:headEnd/>
              <a:tailEnd/>
            </a:ln>
          </p:spPr>
        </p:pic>
      </p:grpSp>
      <p:sp>
        <p:nvSpPr>
          <p:cNvPr id="2" name="Rectangle 1">
            <a:extLst>
              <a:ext uri="{FF2B5EF4-FFF2-40B4-BE49-F238E27FC236}">
                <a16:creationId xmlns:a16="http://schemas.microsoft.com/office/drawing/2014/main" id="{9A6D05CC-59F6-441E-8399-83F5C5EF87AB}"/>
              </a:ext>
            </a:extLst>
          </p:cNvPr>
          <p:cNvSpPr/>
          <p:nvPr userDrawn="1"/>
        </p:nvSpPr>
        <p:spPr>
          <a:xfrm>
            <a:off x="250824" y="1887855"/>
            <a:ext cx="5731307" cy="3954780"/>
          </a:xfrm>
          <a:prstGeom prst="rect">
            <a:avLst/>
          </a:prstGeom>
          <a:solidFill>
            <a:srgbClr val="2E476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algn="l"/>
            <a:endParaRPr lang="en-CA" sz="1800" i="1"/>
          </a:p>
        </p:txBody>
      </p:sp>
    </p:spTree>
    <p:extLst>
      <p:ext uri="{BB962C8B-B14F-4D97-AF65-F5344CB8AC3E}">
        <p14:creationId xmlns:p14="http://schemas.microsoft.com/office/powerpoint/2010/main" val="1693340923"/>
      </p:ext>
    </p:extLst>
  </p:cSld>
  <p:clrMap bg1="lt1" tx1="dk1" bg2="lt2" tx2="dk2" accent1="accent1" accent2="accent2" accent3="accent3" accent4="accent4" accent5="accent5" accent6="accent6" hlink="hlink" folHlink="folHlink"/>
  <p:sldLayoutIdLst>
    <p:sldLayoutId id="214748364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0" userDrawn="1">
          <p15:clr>
            <a:srgbClr val="F26B43"/>
          </p15:clr>
        </p15:guide>
        <p15:guide id="2" pos="158" userDrawn="1">
          <p15:clr>
            <a:srgbClr val="F26B43"/>
          </p15:clr>
        </p15:guide>
        <p15:guide id="3" pos="37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chart" Target="../charts/chart1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chart" Target="../charts/chart13.xml"/><Relationship Id="rId4" Type="http://schemas.openxmlformats.org/officeDocument/2006/relationships/chart" Target="../charts/char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hart" Target="../charts/chart1.xml"/><Relationship Id="rId7"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8.svg"/><Relationship Id="rId10" Type="http://schemas.openxmlformats.org/officeDocument/2006/relationships/chart" Target="../charts/chart2.xml"/><Relationship Id="rId4" Type="http://schemas.openxmlformats.org/officeDocument/2006/relationships/image" Target="../media/image7.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image" Target="../media/image12.png"/><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chart" Target="../charts/chart9.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building&#10;&#10;Description automatically generated">
            <a:extLst>
              <a:ext uri="{FF2B5EF4-FFF2-40B4-BE49-F238E27FC236}">
                <a16:creationId xmlns:a16="http://schemas.microsoft.com/office/drawing/2014/main" id="{097E4DC4-FACF-3F35-0C4E-1B2D899808BF}"/>
              </a:ext>
            </a:extLst>
          </p:cNvPr>
          <p:cNvPicPr>
            <a:picLocks noGrp="1" noRot="1" noChangeAspect="1" noMove="1" noResize="1" noEditPoints="1" noAdjustHandles="1" noChangeArrowheads="1" noChangeShapeType="1" noCrop="1"/>
          </p:cNvPicPr>
          <p:nvPr/>
        </p:nvPicPr>
        <p:blipFill rotWithShape="1">
          <a:blip r:embed="rId2"/>
          <a:srcRect b="9999"/>
          <a:stretch/>
        </p:blipFill>
        <p:spPr>
          <a:xfrm>
            <a:off x="0" y="0"/>
            <a:ext cx="9144000" cy="5486400"/>
          </a:xfrm>
          <a:prstGeom prst="rect">
            <a:avLst/>
          </a:prstGeom>
        </p:spPr>
      </p:pic>
      <p:sp>
        <p:nvSpPr>
          <p:cNvPr id="9" name="TextBox 8">
            <a:extLst>
              <a:ext uri="{FF2B5EF4-FFF2-40B4-BE49-F238E27FC236}">
                <a16:creationId xmlns:a16="http://schemas.microsoft.com/office/drawing/2014/main" id="{4AA3762B-6198-ABE5-877D-6FF5B1D0CCBA}"/>
              </a:ext>
            </a:extLst>
          </p:cNvPr>
          <p:cNvSpPr txBox="1"/>
          <p:nvPr/>
        </p:nvSpPr>
        <p:spPr>
          <a:xfrm>
            <a:off x="933651" y="3753853"/>
            <a:ext cx="184731" cy="369332"/>
          </a:xfrm>
          <a:prstGeom prst="rect">
            <a:avLst/>
          </a:prstGeom>
          <a:noFill/>
        </p:spPr>
        <p:txBody>
          <a:bodyPr wrap="none" rtlCol="0">
            <a:spAutoFit/>
          </a:bodyPr>
          <a:lstStyle/>
          <a:p>
            <a:endParaRPr lang="en-US"/>
          </a:p>
        </p:txBody>
      </p:sp>
      <p:sp>
        <p:nvSpPr>
          <p:cNvPr id="15" name="Rectangle 14">
            <a:extLst>
              <a:ext uri="{FF2B5EF4-FFF2-40B4-BE49-F238E27FC236}">
                <a16:creationId xmlns:a16="http://schemas.microsoft.com/office/drawing/2014/main" id="{9CAE8818-0601-078B-BBEA-E830E6A8D0B9}"/>
              </a:ext>
            </a:extLst>
          </p:cNvPr>
          <p:cNvSpPr>
            <a:spLocks noGrp="1" noRot="1" noMove="1" noResize="1" noEditPoints="1" noAdjustHandles="1" noChangeArrowheads="1" noChangeShapeType="1"/>
          </p:cNvSpPr>
          <p:nvPr/>
        </p:nvSpPr>
        <p:spPr>
          <a:xfrm>
            <a:off x="63504" y="5487856"/>
            <a:ext cx="6220337" cy="658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400DD1-1E5D-2B5A-DD9D-1B8D97F705DE}"/>
              </a:ext>
            </a:extLst>
          </p:cNvPr>
          <p:cNvSpPr/>
          <p:nvPr/>
        </p:nvSpPr>
        <p:spPr>
          <a:xfrm>
            <a:off x="250825" y="1897194"/>
            <a:ext cx="5724016" cy="3935195"/>
          </a:xfrm>
          <a:prstGeom prst="rect">
            <a:avLst/>
          </a:prstGeom>
          <a:solidFill>
            <a:srgbClr val="2C455F">
              <a:alpha val="8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2737855-DDED-34AF-D0CA-79AD3C6B3B63}"/>
              </a:ext>
            </a:extLst>
          </p:cNvPr>
          <p:cNvSpPr>
            <a:spLocks noGrp="1"/>
          </p:cNvSpPr>
          <p:nvPr>
            <p:ph type="title"/>
          </p:nvPr>
        </p:nvSpPr>
        <p:spPr>
          <a:xfrm>
            <a:off x="250825" y="1898650"/>
            <a:ext cx="5724016" cy="2425700"/>
          </a:xfrm>
        </p:spPr>
        <p:txBody>
          <a:bodyPr/>
          <a:lstStyle/>
          <a:p>
            <a:r>
              <a:rPr lang="en-CA" dirty="0"/>
              <a:t>HCA Healthcare (NYSE:HCA) </a:t>
            </a:r>
          </a:p>
        </p:txBody>
      </p:sp>
      <p:sp>
        <p:nvSpPr>
          <p:cNvPr id="26" name="Text Placeholder 2">
            <a:extLst>
              <a:ext uri="{FF2B5EF4-FFF2-40B4-BE49-F238E27FC236}">
                <a16:creationId xmlns:a16="http://schemas.microsoft.com/office/drawing/2014/main" id="{E82970C4-8195-AC95-576F-EB1701065A5C}"/>
              </a:ext>
            </a:extLst>
          </p:cNvPr>
          <p:cNvSpPr>
            <a:spLocks noGrp="1"/>
          </p:cNvSpPr>
          <p:nvPr>
            <p:ph type="body" sz="quarter" idx="10"/>
          </p:nvPr>
        </p:nvSpPr>
        <p:spPr>
          <a:xfrm>
            <a:off x="447928" y="4324350"/>
            <a:ext cx="5177017" cy="205071"/>
          </a:xfrm>
        </p:spPr>
        <p:txBody>
          <a:bodyPr/>
          <a:lstStyle/>
          <a:p>
            <a:r>
              <a:rPr lang="en-CA" sz="1800" i="1"/>
              <a:t>Long Pitch (100.88% Upside, $543.74 Price Target)</a:t>
            </a:r>
          </a:p>
        </p:txBody>
      </p:sp>
      <p:sp>
        <p:nvSpPr>
          <p:cNvPr id="27" name="Text Placeholder 3">
            <a:extLst>
              <a:ext uri="{FF2B5EF4-FFF2-40B4-BE49-F238E27FC236}">
                <a16:creationId xmlns:a16="http://schemas.microsoft.com/office/drawing/2014/main" id="{70BB206F-EDD0-8789-0028-3379B80482FE}"/>
              </a:ext>
            </a:extLst>
          </p:cNvPr>
          <p:cNvSpPr>
            <a:spLocks noGrp="1"/>
          </p:cNvSpPr>
          <p:nvPr>
            <p:ph type="body" sz="quarter" idx="11"/>
          </p:nvPr>
        </p:nvSpPr>
        <p:spPr>
          <a:xfrm>
            <a:off x="634872" y="4641586"/>
            <a:ext cx="5025009" cy="448630"/>
          </a:xfrm>
        </p:spPr>
        <p:txBody>
          <a:bodyPr/>
          <a:lstStyle/>
          <a:p>
            <a:r>
              <a:rPr lang="en-CA" dirty="0"/>
              <a:t>Arnav Sethi, Ryan Qian, Clement Ho</a:t>
            </a:r>
          </a:p>
        </p:txBody>
      </p:sp>
      <p:sp>
        <p:nvSpPr>
          <p:cNvPr id="28" name="Text Placeholder 4">
            <a:extLst>
              <a:ext uri="{FF2B5EF4-FFF2-40B4-BE49-F238E27FC236}">
                <a16:creationId xmlns:a16="http://schemas.microsoft.com/office/drawing/2014/main" id="{D48F20E5-B940-CD42-FAB4-7AB1FF0AD9BE}"/>
              </a:ext>
            </a:extLst>
          </p:cNvPr>
          <p:cNvSpPr>
            <a:spLocks noGrp="1"/>
          </p:cNvSpPr>
          <p:nvPr>
            <p:ph type="body" sz="quarter" idx="12"/>
          </p:nvPr>
        </p:nvSpPr>
        <p:spPr>
          <a:xfrm>
            <a:off x="657104" y="4899762"/>
            <a:ext cx="5025009" cy="224423"/>
          </a:xfrm>
        </p:spPr>
        <p:txBody>
          <a:bodyPr/>
          <a:lstStyle/>
          <a:p>
            <a:r>
              <a:rPr lang="en-CA" dirty="0"/>
              <a:t>January 11th, 2024</a:t>
            </a:r>
          </a:p>
        </p:txBody>
      </p:sp>
      <p:pic>
        <p:nvPicPr>
          <p:cNvPr id="2" name="Picture 1" descr="A white background with black dots&#10;&#10;Description automatically generated">
            <a:extLst>
              <a:ext uri="{FF2B5EF4-FFF2-40B4-BE49-F238E27FC236}">
                <a16:creationId xmlns:a16="http://schemas.microsoft.com/office/drawing/2014/main" id="{2B941D2C-C644-0A13-D7BD-3A05E5E63461}"/>
              </a:ext>
            </a:extLst>
          </p:cNvPr>
          <p:cNvPicPr>
            <a:picLocks noChangeAspect="1"/>
          </p:cNvPicPr>
          <p:nvPr/>
        </p:nvPicPr>
        <p:blipFill>
          <a:blip r:embed="rId3"/>
          <a:stretch>
            <a:fillRect/>
          </a:stretch>
        </p:blipFill>
        <p:spPr>
          <a:xfrm>
            <a:off x="6557995" y="6263374"/>
            <a:ext cx="2109350" cy="429256"/>
          </a:xfrm>
          <a:prstGeom prst="rect">
            <a:avLst/>
          </a:prstGeom>
        </p:spPr>
      </p:pic>
    </p:spTree>
    <p:extLst>
      <p:ext uri="{BB962C8B-B14F-4D97-AF65-F5344CB8AC3E}">
        <p14:creationId xmlns:p14="http://schemas.microsoft.com/office/powerpoint/2010/main" val="4080740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B5B5A-82A5-95B8-6951-0D172C468076}"/>
            </a:ext>
          </a:extLst>
        </p:cNvPr>
        <p:cNvGrpSpPr/>
        <p:nvPr/>
      </p:nvGrpSpPr>
      <p:grpSpPr>
        <a:xfrm>
          <a:off x="0" y="0"/>
          <a:ext cx="0" cy="0"/>
          <a:chOff x="0" y="0"/>
          <a:chExt cx="0" cy="0"/>
        </a:xfrm>
      </p:grpSpPr>
      <p:sp>
        <p:nvSpPr>
          <p:cNvPr id="1078" name="Rectangle 1077">
            <a:extLst>
              <a:ext uri="{FF2B5EF4-FFF2-40B4-BE49-F238E27FC236}">
                <a16:creationId xmlns:a16="http://schemas.microsoft.com/office/drawing/2014/main" id="{39DBFF4D-6E49-B4A3-9D35-97C0EB900BCA}"/>
              </a:ext>
            </a:extLst>
          </p:cNvPr>
          <p:cNvSpPr/>
          <p:nvPr/>
        </p:nvSpPr>
        <p:spPr>
          <a:xfrm>
            <a:off x="4648611" y="2313332"/>
            <a:ext cx="4073446" cy="734876"/>
          </a:xfrm>
          <a:prstGeom prst="rect">
            <a:avLst/>
          </a:prstGeom>
          <a:solidFill>
            <a:schemeClr val="tx1">
              <a:lumMod val="20000"/>
              <a:lumOff val="80000"/>
            </a:schemeClr>
          </a:solidFill>
          <a:ln w="19050">
            <a:solidFill>
              <a:srgbClr val="1F7C3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C6FD5-3695-1505-B90D-4C8DB8BA0F48}"/>
              </a:ext>
            </a:extLst>
          </p:cNvPr>
          <p:cNvSpPr>
            <a:spLocks noGrp="1"/>
          </p:cNvSpPr>
          <p:nvPr>
            <p:ph type="title"/>
          </p:nvPr>
        </p:nvSpPr>
        <p:spPr/>
        <p:txBody>
          <a:bodyPr/>
          <a:lstStyle/>
          <a:p>
            <a:r>
              <a:rPr lang="en-CA" sz="2000">
                <a:solidFill>
                  <a:srgbClr val="000000"/>
                </a:solidFill>
              </a:rPr>
              <a:t>Thesis II: Operational Ability Provides Agility &amp; Competitive Moat</a:t>
            </a:r>
          </a:p>
        </p:txBody>
      </p:sp>
      <p:sp>
        <p:nvSpPr>
          <p:cNvPr id="6" name="Text Placeholder 5">
            <a:extLst>
              <a:ext uri="{FF2B5EF4-FFF2-40B4-BE49-F238E27FC236}">
                <a16:creationId xmlns:a16="http://schemas.microsoft.com/office/drawing/2014/main" id="{6CD82B56-6F19-6E65-CE83-1F9A3233139B}"/>
              </a:ext>
            </a:extLst>
          </p:cNvPr>
          <p:cNvSpPr>
            <a:spLocks noGrp="1"/>
          </p:cNvSpPr>
          <p:nvPr>
            <p:ph type="body" sz="quarter" idx="17"/>
          </p:nvPr>
        </p:nvSpPr>
        <p:spPr/>
        <p:txBody>
          <a:bodyPr/>
          <a:lstStyle/>
          <a:p>
            <a:r>
              <a:rPr lang="en-US"/>
              <a:t>Sources: Company Filings, Nucleus Research, Capital IQ</a:t>
            </a:r>
          </a:p>
        </p:txBody>
      </p:sp>
      <p:sp>
        <p:nvSpPr>
          <p:cNvPr id="12" name="Text Placeholder 11">
            <a:extLst>
              <a:ext uri="{FF2B5EF4-FFF2-40B4-BE49-F238E27FC236}">
                <a16:creationId xmlns:a16="http://schemas.microsoft.com/office/drawing/2014/main" id="{0F98D929-13F9-42BA-862F-137F498BBA6A}"/>
              </a:ext>
            </a:extLst>
          </p:cNvPr>
          <p:cNvSpPr>
            <a:spLocks noGrp="1"/>
          </p:cNvSpPr>
          <p:nvPr>
            <p:ph type="body" sz="quarter" idx="18"/>
          </p:nvPr>
        </p:nvSpPr>
        <p:spPr>
          <a:xfrm>
            <a:off x="431799" y="1423553"/>
            <a:ext cx="4053600" cy="0"/>
          </a:xfrm>
        </p:spPr>
        <p:txBody>
          <a:bodyPr/>
          <a:lstStyle/>
          <a:p>
            <a:r>
              <a:rPr lang="en-US">
                <a:solidFill>
                  <a:srgbClr val="000000"/>
                </a:solidFill>
              </a:rPr>
              <a:t>	</a:t>
            </a:r>
          </a:p>
        </p:txBody>
      </p:sp>
      <p:sp>
        <p:nvSpPr>
          <p:cNvPr id="21" name="Text Placeholder 20">
            <a:extLst>
              <a:ext uri="{FF2B5EF4-FFF2-40B4-BE49-F238E27FC236}">
                <a16:creationId xmlns:a16="http://schemas.microsoft.com/office/drawing/2014/main" id="{3C014CE0-3C71-AD49-3777-AABA2046EF62}"/>
              </a:ext>
            </a:extLst>
          </p:cNvPr>
          <p:cNvSpPr>
            <a:spLocks noGrp="1"/>
          </p:cNvSpPr>
          <p:nvPr>
            <p:ph type="body" sz="quarter" idx="13"/>
          </p:nvPr>
        </p:nvSpPr>
        <p:spPr/>
        <p:txBody>
          <a:bodyPr/>
          <a:lstStyle/>
          <a:p>
            <a:r>
              <a:rPr lang="en-US">
                <a:solidFill>
                  <a:srgbClr val="000000"/>
                </a:solidFill>
              </a:rPr>
              <a:t>HCA’s superior margins and scale-based moat result in an agile business ready to efficiently deploy capital </a:t>
            </a:r>
          </a:p>
        </p:txBody>
      </p:sp>
      <p:sp>
        <p:nvSpPr>
          <p:cNvPr id="22" name="Text Placeholder 11">
            <a:extLst>
              <a:ext uri="{FF2B5EF4-FFF2-40B4-BE49-F238E27FC236}">
                <a16:creationId xmlns:a16="http://schemas.microsoft.com/office/drawing/2014/main" id="{80953580-649F-106A-7671-0505CAF292A9}"/>
              </a:ext>
            </a:extLst>
          </p:cNvPr>
          <p:cNvSpPr txBox="1">
            <a:spLocks/>
          </p:cNvSpPr>
          <p:nvPr/>
        </p:nvSpPr>
        <p:spPr>
          <a:xfrm>
            <a:off x="4654425" y="1423553"/>
            <a:ext cx="4053600" cy="0"/>
          </a:xfrm>
          <a:prstGeom prst="rect">
            <a:avLst/>
          </a:prstGeom>
          <a:solidFill>
            <a:schemeClr val="tx1"/>
          </a:solidFill>
          <a:ln w="12700">
            <a:solidFill>
              <a:schemeClr val="tx1"/>
            </a:solidFill>
          </a:ln>
        </p:spPr>
        <p:txBody>
          <a:bodyPr bIns="90000" anchor="b">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solidFill>
                <a:srgbClr val="000000"/>
              </a:solidFill>
            </a:endParaRPr>
          </a:p>
        </p:txBody>
      </p:sp>
      <p:sp>
        <p:nvSpPr>
          <p:cNvPr id="24" name="Rounded Rectangle 23">
            <a:extLst>
              <a:ext uri="{FF2B5EF4-FFF2-40B4-BE49-F238E27FC236}">
                <a16:creationId xmlns:a16="http://schemas.microsoft.com/office/drawing/2014/main" id="{73D33BDB-6CDC-5EF8-18B4-5AC32556B32B}"/>
              </a:ext>
            </a:extLst>
          </p:cNvPr>
          <p:cNvSpPr/>
          <p:nvPr/>
        </p:nvSpPr>
        <p:spPr>
          <a:xfrm>
            <a:off x="431799" y="1475825"/>
            <a:ext cx="4030556" cy="381945"/>
          </a:xfrm>
          <a:prstGeom prst="roundRect">
            <a:avLst>
              <a:gd name="adj" fmla="val 1420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t>HCA has a leading EBITDA margin of ~19%, compared to the industry average of ~14% and~15% for the market</a:t>
            </a:r>
          </a:p>
        </p:txBody>
      </p:sp>
      <p:sp>
        <p:nvSpPr>
          <p:cNvPr id="26" name="Rounded Rectangle 25">
            <a:extLst>
              <a:ext uri="{FF2B5EF4-FFF2-40B4-BE49-F238E27FC236}">
                <a16:creationId xmlns:a16="http://schemas.microsoft.com/office/drawing/2014/main" id="{729AB3D4-A3A5-6E04-ABA4-AFBA8CF0FD9F}"/>
              </a:ext>
            </a:extLst>
          </p:cNvPr>
          <p:cNvSpPr/>
          <p:nvPr/>
        </p:nvSpPr>
        <p:spPr>
          <a:xfrm>
            <a:off x="431800" y="5900427"/>
            <a:ext cx="8282604" cy="280591"/>
          </a:xfrm>
          <a:prstGeom prst="roundRect">
            <a:avLst>
              <a:gd name="adj" fmla="val 1910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3" b="1"/>
              <a:t>Despite short-term turmoil, HCA holds strategic power and will meet growth targets through continual leverage of operational excellence </a:t>
            </a:r>
          </a:p>
        </p:txBody>
      </p:sp>
      <p:sp>
        <p:nvSpPr>
          <p:cNvPr id="36" name="Rounded Rectangle 35">
            <a:extLst>
              <a:ext uri="{FF2B5EF4-FFF2-40B4-BE49-F238E27FC236}">
                <a16:creationId xmlns:a16="http://schemas.microsoft.com/office/drawing/2014/main" id="{43707D5F-315C-ADBD-9968-CEE85F97861E}"/>
              </a:ext>
            </a:extLst>
          </p:cNvPr>
          <p:cNvSpPr/>
          <p:nvPr/>
        </p:nvSpPr>
        <p:spPr>
          <a:xfrm>
            <a:off x="432755" y="4906343"/>
            <a:ext cx="2114536" cy="918402"/>
          </a:xfrm>
          <a:prstGeom prst="roundRect">
            <a:avLst>
              <a:gd name="adj" fmla="val 8456"/>
            </a:avLst>
          </a:prstGeom>
          <a:solidFill>
            <a:schemeClr val="tx1">
              <a:lumMod val="20000"/>
              <a:lumOff val="8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solidFill>
                  <a:srgbClr val="000000"/>
                </a:solidFill>
                <a:latin typeface="EB Garamond" pitchFamily="2" charset="0"/>
              </a:rPr>
              <a:t>HCA has been able to provide attractive compensation packages at a comparatively lower price to peers by focusing on minimizing turnover</a:t>
            </a:r>
            <a:endParaRPr lang="en-US" sz="1000" b="1"/>
          </a:p>
        </p:txBody>
      </p:sp>
      <p:sp>
        <p:nvSpPr>
          <p:cNvPr id="53" name="Rounded Rectangle 52">
            <a:extLst>
              <a:ext uri="{FF2B5EF4-FFF2-40B4-BE49-F238E27FC236}">
                <a16:creationId xmlns:a16="http://schemas.microsoft.com/office/drawing/2014/main" id="{B6195D6A-797A-1486-B1EB-3DBF36D85FE8}"/>
              </a:ext>
            </a:extLst>
          </p:cNvPr>
          <p:cNvSpPr/>
          <p:nvPr/>
        </p:nvSpPr>
        <p:spPr>
          <a:xfrm>
            <a:off x="432755" y="4131426"/>
            <a:ext cx="2122225" cy="598063"/>
          </a:xfrm>
          <a:prstGeom prst="roundRect">
            <a:avLst>
              <a:gd name="adj" fmla="val 1420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74" b="1"/>
              <a:t>HCA has invested considerable resources into employee retention, reducing turnover by 46%</a:t>
            </a:r>
          </a:p>
        </p:txBody>
      </p:sp>
      <p:graphicFrame>
        <p:nvGraphicFramePr>
          <p:cNvPr id="54" name="Chart 53">
            <a:extLst>
              <a:ext uri="{FF2B5EF4-FFF2-40B4-BE49-F238E27FC236}">
                <a16:creationId xmlns:a16="http://schemas.microsoft.com/office/drawing/2014/main" id="{E80CA3AE-3427-0FF0-BFF2-0C1290E73470}"/>
              </a:ext>
            </a:extLst>
          </p:cNvPr>
          <p:cNvGraphicFramePr>
            <a:graphicFrameLocks/>
          </p:cNvGraphicFramePr>
          <p:nvPr>
            <p:extLst>
              <p:ext uri="{D42A27DB-BD31-4B8C-83A1-F6EECF244321}">
                <p14:modId xmlns:p14="http://schemas.microsoft.com/office/powerpoint/2010/main" val="2921241359"/>
              </p:ext>
            </p:extLst>
          </p:nvPr>
        </p:nvGraphicFramePr>
        <p:xfrm>
          <a:off x="2595756" y="4524733"/>
          <a:ext cx="1972989" cy="1303638"/>
        </p:xfrm>
        <a:graphic>
          <a:graphicData uri="http://schemas.openxmlformats.org/drawingml/2006/chart">
            <c:chart xmlns:c="http://schemas.openxmlformats.org/drawingml/2006/chart" xmlns:r="http://schemas.openxmlformats.org/officeDocument/2006/relationships" r:id="rId3"/>
          </a:graphicData>
        </a:graphic>
      </p:graphicFrame>
      <p:sp>
        <p:nvSpPr>
          <p:cNvPr id="56" name="Rounded Rectangle 55">
            <a:extLst>
              <a:ext uri="{FF2B5EF4-FFF2-40B4-BE49-F238E27FC236}">
                <a16:creationId xmlns:a16="http://schemas.microsoft.com/office/drawing/2014/main" id="{F465D335-B933-D2EB-8FF0-E68C78C56A88}"/>
              </a:ext>
            </a:extLst>
          </p:cNvPr>
          <p:cNvSpPr/>
          <p:nvPr/>
        </p:nvSpPr>
        <p:spPr>
          <a:xfrm>
            <a:off x="431800" y="3727209"/>
            <a:ext cx="4022866" cy="363550"/>
          </a:xfrm>
          <a:prstGeom prst="roundRect">
            <a:avLst>
              <a:gd name="adj" fmla="val 8469"/>
            </a:avLst>
          </a:prstGeom>
          <a:solidFill>
            <a:schemeClr val="bg1">
              <a:lumMod val="95000"/>
            </a:schemeClr>
          </a:solidFill>
          <a:ln w="9525" cmpd="sng">
            <a:solidFill>
              <a:schemeClr val="accent5">
                <a:lumMod val="50000"/>
              </a:schemeClr>
            </a:solidFill>
            <a:prstDash val="lgDash"/>
            <a:extLst>
              <a:ext uri="{C807C97D-BFC1-408E-A445-0C87EB9F89A2}">
                <ask:lineSketchStyleProps xmlns:ask="http://schemas.microsoft.com/office/drawing/2018/sketchyshapes" sd="1219033472">
                  <a:custGeom>
                    <a:avLst/>
                    <a:gdLst>
                      <a:gd name="connsiteX0" fmla="*/ 0 w 4104000"/>
                      <a:gd name="connsiteY0" fmla="*/ 15237 h 179913"/>
                      <a:gd name="connsiteX1" fmla="*/ 15237 w 4104000"/>
                      <a:gd name="connsiteY1" fmla="*/ 0 h 179913"/>
                      <a:gd name="connsiteX2" fmla="*/ 637905 w 4104000"/>
                      <a:gd name="connsiteY2" fmla="*/ 0 h 179913"/>
                      <a:gd name="connsiteX3" fmla="*/ 1097631 w 4104000"/>
                      <a:gd name="connsiteY3" fmla="*/ 0 h 179913"/>
                      <a:gd name="connsiteX4" fmla="*/ 1679563 w 4104000"/>
                      <a:gd name="connsiteY4" fmla="*/ 0 h 179913"/>
                      <a:gd name="connsiteX5" fmla="*/ 2180025 w 4104000"/>
                      <a:gd name="connsiteY5" fmla="*/ 0 h 179913"/>
                      <a:gd name="connsiteX6" fmla="*/ 2802693 w 4104000"/>
                      <a:gd name="connsiteY6" fmla="*/ 0 h 179913"/>
                      <a:gd name="connsiteX7" fmla="*/ 3303154 w 4104000"/>
                      <a:gd name="connsiteY7" fmla="*/ 0 h 179913"/>
                      <a:gd name="connsiteX8" fmla="*/ 4088763 w 4104000"/>
                      <a:gd name="connsiteY8" fmla="*/ 0 h 179913"/>
                      <a:gd name="connsiteX9" fmla="*/ 4104000 w 4104000"/>
                      <a:gd name="connsiteY9" fmla="*/ 15237 h 179913"/>
                      <a:gd name="connsiteX10" fmla="*/ 4104000 w 4104000"/>
                      <a:gd name="connsiteY10" fmla="*/ 164676 h 179913"/>
                      <a:gd name="connsiteX11" fmla="*/ 4088763 w 4104000"/>
                      <a:gd name="connsiteY11" fmla="*/ 179913 h 179913"/>
                      <a:gd name="connsiteX12" fmla="*/ 3425360 w 4104000"/>
                      <a:gd name="connsiteY12" fmla="*/ 179913 h 179913"/>
                      <a:gd name="connsiteX13" fmla="*/ 2924898 w 4104000"/>
                      <a:gd name="connsiteY13" fmla="*/ 179913 h 179913"/>
                      <a:gd name="connsiteX14" fmla="*/ 2465172 w 4104000"/>
                      <a:gd name="connsiteY14" fmla="*/ 179913 h 179913"/>
                      <a:gd name="connsiteX15" fmla="*/ 1964710 w 4104000"/>
                      <a:gd name="connsiteY15" fmla="*/ 179913 h 179913"/>
                      <a:gd name="connsiteX16" fmla="*/ 1423513 w 4104000"/>
                      <a:gd name="connsiteY16" fmla="*/ 179913 h 179913"/>
                      <a:gd name="connsiteX17" fmla="*/ 841581 w 4104000"/>
                      <a:gd name="connsiteY17" fmla="*/ 179913 h 179913"/>
                      <a:gd name="connsiteX18" fmla="*/ 15237 w 4104000"/>
                      <a:gd name="connsiteY18" fmla="*/ 179913 h 179913"/>
                      <a:gd name="connsiteX19" fmla="*/ 0 w 4104000"/>
                      <a:gd name="connsiteY19" fmla="*/ 164676 h 179913"/>
                      <a:gd name="connsiteX20" fmla="*/ 0 w 4104000"/>
                      <a:gd name="connsiteY20" fmla="*/ 15237 h 1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4000" h="179913" fill="none" extrusionOk="0">
                        <a:moveTo>
                          <a:pt x="0" y="15237"/>
                        </a:moveTo>
                        <a:cubicBezTo>
                          <a:pt x="529" y="7869"/>
                          <a:pt x="4632" y="1155"/>
                          <a:pt x="15237" y="0"/>
                        </a:cubicBezTo>
                        <a:cubicBezTo>
                          <a:pt x="223695" y="-56623"/>
                          <a:pt x="505444" y="3634"/>
                          <a:pt x="637905" y="0"/>
                        </a:cubicBezTo>
                        <a:cubicBezTo>
                          <a:pt x="770366" y="-3634"/>
                          <a:pt x="980152" y="34912"/>
                          <a:pt x="1097631" y="0"/>
                        </a:cubicBezTo>
                        <a:cubicBezTo>
                          <a:pt x="1215110" y="-34912"/>
                          <a:pt x="1509562" y="40348"/>
                          <a:pt x="1679563" y="0"/>
                        </a:cubicBezTo>
                        <a:cubicBezTo>
                          <a:pt x="1849564" y="-40348"/>
                          <a:pt x="2019491" y="31442"/>
                          <a:pt x="2180025" y="0"/>
                        </a:cubicBezTo>
                        <a:cubicBezTo>
                          <a:pt x="2340559" y="-31442"/>
                          <a:pt x="2520353" y="1239"/>
                          <a:pt x="2802693" y="0"/>
                        </a:cubicBezTo>
                        <a:cubicBezTo>
                          <a:pt x="3085033" y="-1239"/>
                          <a:pt x="3088119" y="54728"/>
                          <a:pt x="3303154" y="0"/>
                        </a:cubicBezTo>
                        <a:cubicBezTo>
                          <a:pt x="3518189" y="-54728"/>
                          <a:pt x="3838822" y="53148"/>
                          <a:pt x="4088763" y="0"/>
                        </a:cubicBezTo>
                        <a:cubicBezTo>
                          <a:pt x="4096778" y="405"/>
                          <a:pt x="4103802" y="7245"/>
                          <a:pt x="4104000" y="15237"/>
                        </a:cubicBezTo>
                        <a:cubicBezTo>
                          <a:pt x="4120563" y="52105"/>
                          <a:pt x="4103344" y="112729"/>
                          <a:pt x="4104000" y="164676"/>
                        </a:cubicBezTo>
                        <a:cubicBezTo>
                          <a:pt x="4102414" y="173981"/>
                          <a:pt x="4097417" y="180560"/>
                          <a:pt x="4088763" y="179913"/>
                        </a:cubicBezTo>
                        <a:cubicBezTo>
                          <a:pt x="3849476" y="211890"/>
                          <a:pt x="3585061" y="140514"/>
                          <a:pt x="3425360" y="179913"/>
                        </a:cubicBezTo>
                        <a:cubicBezTo>
                          <a:pt x="3265659" y="219312"/>
                          <a:pt x="3049848" y="131277"/>
                          <a:pt x="2924898" y="179913"/>
                        </a:cubicBezTo>
                        <a:cubicBezTo>
                          <a:pt x="2799948" y="228549"/>
                          <a:pt x="2587750" y="158602"/>
                          <a:pt x="2465172" y="179913"/>
                        </a:cubicBezTo>
                        <a:cubicBezTo>
                          <a:pt x="2342594" y="201224"/>
                          <a:pt x="2077074" y="122580"/>
                          <a:pt x="1964710" y="179913"/>
                        </a:cubicBezTo>
                        <a:cubicBezTo>
                          <a:pt x="1852346" y="237246"/>
                          <a:pt x="1559612" y="174015"/>
                          <a:pt x="1423513" y="179913"/>
                        </a:cubicBezTo>
                        <a:cubicBezTo>
                          <a:pt x="1287414" y="185811"/>
                          <a:pt x="1071305" y="146362"/>
                          <a:pt x="841581" y="179913"/>
                        </a:cubicBezTo>
                        <a:cubicBezTo>
                          <a:pt x="611857" y="213464"/>
                          <a:pt x="204912" y="129870"/>
                          <a:pt x="15237" y="179913"/>
                        </a:cubicBezTo>
                        <a:cubicBezTo>
                          <a:pt x="7543" y="181766"/>
                          <a:pt x="1971" y="174008"/>
                          <a:pt x="0" y="164676"/>
                        </a:cubicBezTo>
                        <a:cubicBezTo>
                          <a:pt x="-4185" y="119013"/>
                          <a:pt x="7819" y="60697"/>
                          <a:pt x="0" y="15237"/>
                        </a:cubicBezTo>
                        <a:close/>
                      </a:path>
                      <a:path w="4104000" h="179913" stroke="0" extrusionOk="0">
                        <a:moveTo>
                          <a:pt x="0" y="15237"/>
                        </a:moveTo>
                        <a:cubicBezTo>
                          <a:pt x="-1819" y="5700"/>
                          <a:pt x="5919" y="339"/>
                          <a:pt x="15237" y="0"/>
                        </a:cubicBezTo>
                        <a:cubicBezTo>
                          <a:pt x="300669" y="-29396"/>
                          <a:pt x="493226" y="5673"/>
                          <a:pt x="678640" y="0"/>
                        </a:cubicBezTo>
                        <a:cubicBezTo>
                          <a:pt x="864054" y="-5673"/>
                          <a:pt x="959969" y="47250"/>
                          <a:pt x="1219837" y="0"/>
                        </a:cubicBezTo>
                        <a:cubicBezTo>
                          <a:pt x="1479705" y="-47250"/>
                          <a:pt x="1499969" y="3671"/>
                          <a:pt x="1720299" y="0"/>
                        </a:cubicBezTo>
                        <a:cubicBezTo>
                          <a:pt x="1940629" y="-3671"/>
                          <a:pt x="2101420" y="29160"/>
                          <a:pt x="2342966" y="0"/>
                        </a:cubicBezTo>
                        <a:cubicBezTo>
                          <a:pt x="2584512" y="-29160"/>
                          <a:pt x="2653792" y="48947"/>
                          <a:pt x="2884163" y="0"/>
                        </a:cubicBezTo>
                        <a:cubicBezTo>
                          <a:pt x="3114534" y="-48947"/>
                          <a:pt x="3383817" y="34090"/>
                          <a:pt x="3547566" y="0"/>
                        </a:cubicBezTo>
                        <a:cubicBezTo>
                          <a:pt x="3711315" y="-34090"/>
                          <a:pt x="3915933" y="64189"/>
                          <a:pt x="4088763" y="0"/>
                        </a:cubicBezTo>
                        <a:cubicBezTo>
                          <a:pt x="4096006" y="1939"/>
                          <a:pt x="4103245" y="5946"/>
                          <a:pt x="4104000" y="15237"/>
                        </a:cubicBezTo>
                        <a:cubicBezTo>
                          <a:pt x="4108425" y="64367"/>
                          <a:pt x="4093554" y="102494"/>
                          <a:pt x="4104000" y="164676"/>
                        </a:cubicBezTo>
                        <a:cubicBezTo>
                          <a:pt x="4104565" y="173932"/>
                          <a:pt x="4097260" y="180766"/>
                          <a:pt x="4088763" y="179913"/>
                        </a:cubicBezTo>
                        <a:cubicBezTo>
                          <a:pt x="3980083" y="186612"/>
                          <a:pt x="3743982" y="155812"/>
                          <a:pt x="3629036" y="179913"/>
                        </a:cubicBezTo>
                        <a:cubicBezTo>
                          <a:pt x="3514090" y="204014"/>
                          <a:pt x="3108296" y="102996"/>
                          <a:pt x="2965634" y="179913"/>
                        </a:cubicBezTo>
                        <a:cubicBezTo>
                          <a:pt x="2822972" y="256830"/>
                          <a:pt x="2684692" y="145406"/>
                          <a:pt x="2465172" y="179913"/>
                        </a:cubicBezTo>
                        <a:cubicBezTo>
                          <a:pt x="2245652" y="214420"/>
                          <a:pt x="2123539" y="135650"/>
                          <a:pt x="1883240" y="179913"/>
                        </a:cubicBezTo>
                        <a:cubicBezTo>
                          <a:pt x="1642941" y="224176"/>
                          <a:pt x="1397141" y="142417"/>
                          <a:pt x="1219837" y="179913"/>
                        </a:cubicBezTo>
                        <a:cubicBezTo>
                          <a:pt x="1042533" y="217409"/>
                          <a:pt x="851506" y="145498"/>
                          <a:pt x="637905" y="179913"/>
                        </a:cubicBezTo>
                        <a:cubicBezTo>
                          <a:pt x="424304" y="214328"/>
                          <a:pt x="202880" y="110254"/>
                          <a:pt x="15237" y="179913"/>
                        </a:cubicBezTo>
                        <a:cubicBezTo>
                          <a:pt x="5886" y="179952"/>
                          <a:pt x="435" y="172307"/>
                          <a:pt x="0" y="164676"/>
                        </a:cubicBezTo>
                        <a:cubicBezTo>
                          <a:pt x="-16383" y="116939"/>
                          <a:pt x="10571" y="62090"/>
                          <a:pt x="0" y="1523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solidFill>
                  <a:srgbClr val="000000"/>
                </a:solidFill>
                <a:latin typeface="Garamond" panose="02020404030301010803" pitchFamily="18" charset="0"/>
              </a:rPr>
              <a:t>Resultant high FCF </a:t>
            </a:r>
            <a:r>
              <a:rPr lang="en-CA" sz="1000" b="0" i="0" u="none" strike="noStrike">
                <a:solidFill>
                  <a:srgbClr val="000000"/>
                </a:solidFill>
                <a:effectLst/>
                <a:latin typeface="Garamond" panose="02020404030301010803" pitchFamily="18" charset="0"/>
              </a:rPr>
              <a:t>supports investments in outpatient &amp; specialty care with tech advancements, securing long-term profitability.</a:t>
            </a:r>
            <a:endParaRPr lang="en-US" sz="910" b="1">
              <a:latin typeface="Garamond" panose="02020404030301010803" pitchFamily="18" charset="0"/>
            </a:endParaRPr>
          </a:p>
        </p:txBody>
      </p:sp>
      <p:sp>
        <p:nvSpPr>
          <p:cNvPr id="58" name="Rounded Rectangle 57">
            <a:extLst>
              <a:ext uri="{FF2B5EF4-FFF2-40B4-BE49-F238E27FC236}">
                <a16:creationId xmlns:a16="http://schemas.microsoft.com/office/drawing/2014/main" id="{3FDE3759-5BD2-D277-F5E9-A174EB795826}"/>
              </a:ext>
            </a:extLst>
          </p:cNvPr>
          <p:cNvSpPr/>
          <p:nvPr/>
        </p:nvSpPr>
        <p:spPr>
          <a:xfrm>
            <a:off x="2662996" y="4146067"/>
            <a:ext cx="1791669" cy="302984"/>
          </a:xfrm>
          <a:prstGeom prst="roundRect">
            <a:avLst>
              <a:gd name="adj" fmla="val 8469"/>
            </a:avLst>
          </a:prstGeom>
          <a:solidFill>
            <a:schemeClr val="tx1">
              <a:lumMod val="20000"/>
              <a:lumOff val="80000"/>
            </a:schemeClr>
          </a:solidFill>
          <a:ln w="9525" cmpd="sng">
            <a:solidFill>
              <a:schemeClr val="accent5">
                <a:lumMod val="50000"/>
              </a:schemeClr>
            </a:solidFill>
            <a:prstDash val="lgDash"/>
            <a:extLst>
              <a:ext uri="{C807C97D-BFC1-408E-A445-0C87EB9F89A2}">
                <ask:lineSketchStyleProps xmlns:ask="http://schemas.microsoft.com/office/drawing/2018/sketchyshapes" sd="1219033472">
                  <a:custGeom>
                    <a:avLst/>
                    <a:gdLst>
                      <a:gd name="connsiteX0" fmla="*/ 0 w 4104000"/>
                      <a:gd name="connsiteY0" fmla="*/ 15237 h 179913"/>
                      <a:gd name="connsiteX1" fmla="*/ 15237 w 4104000"/>
                      <a:gd name="connsiteY1" fmla="*/ 0 h 179913"/>
                      <a:gd name="connsiteX2" fmla="*/ 637905 w 4104000"/>
                      <a:gd name="connsiteY2" fmla="*/ 0 h 179913"/>
                      <a:gd name="connsiteX3" fmla="*/ 1097631 w 4104000"/>
                      <a:gd name="connsiteY3" fmla="*/ 0 h 179913"/>
                      <a:gd name="connsiteX4" fmla="*/ 1679563 w 4104000"/>
                      <a:gd name="connsiteY4" fmla="*/ 0 h 179913"/>
                      <a:gd name="connsiteX5" fmla="*/ 2180025 w 4104000"/>
                      <a:gd name="connsiteY5" fmla="*/ 0 h 179913"/>
                      <a:gd name="connsiteX6" fmla="*/ 2802693 w 4104000"/>
                      <a:gd name="connsiteY6" fmla="*/ 0 h 179913"/>
                      <a:gd name="connsiteX7" fmla="*/ 3303154 w 4104000"/>
                      <a:gd name="connsiteY7" fmla="*/ 0 h 179913"/>
                      <a:gd name="connsiteX8" fmla="*/ 4088763 w 4104000"/>
                      <a:gd name="connsiteY8" fmla="*/ 0 h 179913"/>
                      <a:gd name="connsiteX9" fmla="*/ 4104000 w 4104000"/>
                      <a:gd name="connsiteY9" fmla="*/ 15237 h 179913"/>
                      <a:gd name="connsiteX10" fmla="*/ 4104000 w 4104000"/>
                      <a:gd name="connsiteY10" fmla="*/ 164676 h 179913"/>
                      <a:gd name="connsiteX11" fmla="*/ 4088763 w 4104000"/>
                      <a:gd name="connsiteY11" fmla="*/ 179913 h 179913"/>
                      <a:gd name="connsiteX12" fmla="*/ 3425360 w 4104000"/>
                      <a:gd name="connsiteY12" fmla="*/ 179913 h 179913"/>
                      <a:gd name="connsiteX13" fmla="*/ 2924898 w 4104000"/>
                      <a:gd name="connsiteY13" fmla="*/ 179913 h 179913"/>
                      <a:gd name="connsiteX14" fmla="*/ 2465172 w 4104000"/>
                      <a:gd name="connsiteY14" fmla="*/ 179913 h 179913"/>
                      <a:gd name="connsiteX15" fmla="*/ 1964710 w 4104000"/>
                      <a:gd name="connsiteY15" fmla="*/ 179913 h 179913"/>
                      <a:gd name="connsiteX16" fmla="*/ 1423513 w 4104000"/>
                      <a:gd name="connsiteY16" fmla="*/ 179913 h 179913"/>
                      <a:gd name="connsiteX17" fmla="*/ 841581 w 4104000"/>
                      <a:gd name="connsiteY17" fmla="*/ 179913 h 179913"/>
                      <a:gd name="connsiteX18" fmla="*/ 15237 w 4104000"/>
                      <a:gd name="connsiteY18" fmla="*/ 179913 h 179913"/>
                      <a:gd name="connsiteX19" fmla="*/ 0 w 4104000"/>
                      <a:gd name="connsiteY19" fmla="*/ 164676 h 179913"/>
                      <a:gd name="connsiteX20" fmla="*/ 0 w 4104000"/>
                      <a:gd name="connsiteY20" fmla="*/ 15237 h 1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4000" h="179913" fill="none" extrusionOk="0">
                        <a:moveTo>
                          <a:pt x="0" y="15237"/>
                        </a:moveTo>
                        <a:cubicBezTo>
                          <a:pt x="529" y="7869"/>
                          <a:pt x="4632" y="1155"/>
                          <a:pt x="15237" y="0"/>
                        </a:cubicBezTo>
                        <a:cubicBezTo>
                          <a:pt x="223695" y="-56623"/>
                          <a:pt x="505444" y="3634"/>
                          <a:pt x="637905" y="0"/>
                        </a:cubicBezTo>
                        <a:cubicBezTo>
                          <a:pt x="770366" y="-3634"/>
                          <a:pt x="980152" y="34912"/>
                          <a:pt x="1097631" y="0"/>
                        </a:cubicBezTo>
                        <a:cubicBezTo>
                          <a:pt x="1215110" y="-34912"/>
                          <a:pt x="1509562" y="40348"/>
                          <a:pt x="1679563" y="0"/>
                        </a:cubicBezTo>
                        <a:cubicBezTo>
                          <a:pt x="1849564" y="-40348"/>
                          <a:pt x="2019491" y="31442"/>
                          <a:pt x="2180025" y="0"/>
                        </a:cubicBezTo>
                        <a:cubicBezTo>
                          <a:pt x="2340559" y="-31442"/>
                          <a:pt x="2520353" y="1239"/>
                          <a:pt x="2802693" y="0"/>
                        </a:cubicBezTo>
                        <a:cubicBezTo>
                          <a:pt x="3085033" y="-1239"/>
                          <a:pt x="3088119" y="54728"/>
                          <a:pt x="3303154" y="0"/>
                        </a:cubicBezTo>
                        <a:cubicBezTo>
                          <a:pt x="3518189" y="-54728"/>
                          <a:pt x="3838822" y="53148"/>
                          <a:pt x="4088763" y="0"/>
                        </a:cubicBezTo>
                        <a:cubicBezTo>
                          <a:pt x="4096778" y="405"/>
                          <a:pt x="4103802" y="7245"/>
                          <a:pt x="4104000" y="15237"/>
                        </a:cubicBezTo>
                        <a:cubicBezTo>
                          <a:pt x="4120563" y="52105"/>
                          <a:pt x="4103344" y="112729"/>
                          <a:pt x="4104000" y="164676"/>
                        </a:cubicBezTo>
                        <a:cubicBezTo>
                          <a:pt x="4102414" y="173981"/>
                          <a:pt x="4097417" y="180560"/>
                          <a:pt x="4088763" y="179913"/>
                        </a:cubicBezTo>
                        <a:cubicBezTo>
                          <a:pt x="3849476" y="211890"/>
                          <a:pt x="3585061" y="140514"/>
                          <a:pt x="3425360" y="179913"/>
                        </a:cubicBezTo>
                        <a:cubicBezTo>
                          <a:pt x="3265659" y="219312"/>
                          <a:pt x="3049848" y="131277"/>
                          <a:pt x="2924898" y="179913"/>
                        </a:cubicBezTo>
                        <a:cubicBezTo>
                          <a:pt x="2799948" y="228549"/>
                          <a:pt x="2587750" y="158602"/>
                          <a:pt x="2465172" y="179913"/>
                        </a:cubicBezTo>
                        <a:cubicBezTo>
                          <a:pt x="2342594" y="201224"/>
                          <a:pt x="2077074" y="122580"/>
                          <a:pt x="1964710" y="179913"/>
                        </a:cubicBezTo>
                        <a:cubicBezTo>
                          <a:pt x="1852346" y="237246"/>
                          <a:pt x="1559612" y="174015"/>
                          <a:pt x="1423513" y="179913"/>
                        </a:cubicBezTo>
                        <a:cubicBezTo>
                          <a:pt x="1287414" y="185811"/>
                          <a:pt x="1071305" y="146362"/>
                          <a:pt x="841581" y="179913"/>
                        </a:cubicBezTo>
                        <a:cubicBezTo>
                          <a:pt x="611857" y="213464"/>
                          <a:pt x="204912" y="129870"/>
                          <a:pt x="15237" y="179913"/>
                        </a:cubicBezTo>
                        <a:cubicBezTo>
                          <a:pt x="7543" y="181766"/>
                          <a:pt x="1971" y="174008"/>
                          <a:pt x="0" y="164676"/>
                        </a:cubicBezTo>
                        <a:cubicBezTo>
                          <a:pt x="-4185" y="119013"/>
                          <a:pt x="7819" y="60697"/>
                          <a:pt x="0" y="15237"/>
                        </a:cubicBezTo>
                        <a:close/>
                      </a:path>
                      <a:path w="4104000" h="179913" stroke="0" extrusionOk="0">
                        <a:moveTo>
                          <a:pt x="0" y="15237"/>
                        </a:moveTo>
                        <a:cubicBezTo>
                          <a:pt x="-1819" y="5700"/>
                          <a:pt x="5919" y="339"/>
                          <a:pt x="15237" y="0"/>
                        </a:cubicBezTo>
                        <a:cubicBezTo>
                          <a:pt x="300669" y="-29396"/>
                          <a:pt x="493226" y="5673"/>
                          <a:pt x="678640" y="0"/>
                        </a:cubicBezTo>
                        <a:cubicBezTo>
                          <a:pt x="864054" y="-5673"/>
                          <a:pt x="959969" y="47250"/>
                          <a:pt x="1219837" y="0"/>
                        </a:cubicBezTo>
                        <a:cubicBezTo>
                          <a:pt x="1479705" y="-47250"/>
                          <a:pt x="1499969" y="3671"/>
                          <a:pt x="1720299" y="0"/>
                        </a:cubicBezTo>
                        <a:cubicBezTo>
                          <a:pt x="1940629" y="-3671"/>
                          <a:pt x="2101420" y="29160"/>
                          <a:pt x="2342966" y="0"/>
                        </a:cubicBezTo>
                        <a:cubicBezTo>
                          <a:pt x="2584512" y="-29160"/>
                          <a:pt x="2653792" y="48947"/>
                          <a:pt x="2884163" y="0"/>
                        </a:cubicBezTo>
                        <a:cubicBezTo>
                          <a:pt x="3114534" y="-48947"/>
                          <a:pt x="3383817" y="34090"/>
                          <a:pt x="3547566" y="0"/>
                        </a:cubicBezTo>
                        <a:cubicBezTo>
                          <a:pt x="3711315" y="-34090"/>
                          <a:pt x="3915933" y="64189"/>
                          <a:pt x="4088763" y="0"/>
                        </a:cubicBezTo>
                        <a:cubicBezTo>
                          <a:pt x="4096006" y="1939"/>
                          <a:pt x="4103245" y="5946"/>
                          <a:pt x="4104000" y="15237"/>
                        </a:cubicBezTo>
                        <a:cubicBezTo>
                          <a:pt x="4108425" y="64367"/>
                          <a:pt x="4093554" y="102494"/>
                          <a:pt x="4104000" y="164676"/>
                        </a:cubicBezTo>
                        <a:cubicBezTo>
                          <a:pt x="4104565" y="173932"/>
                          <a:pt x="4097260" y="180766"/>
                          <a:pt x="4088763" y="179913"/>
                        </a:cubicBezTo>
                        <a:cubicBezTo>
                          <a:pt x="3980083" y="186612"/>
                          <a:pt x="3743982" y="155812"/>
                          <a:pt x="3629036" y="179913"/>
                        </a:cubicBezTo>
                        <a:cubicBezTo>
                          <a:pt x="3514090" y="204014"/>
                          <a:pt x="3108296" y="102996"/>
                          <a:pt x="2965634" y="179913"/>
                        </a:cubicBezTo>
                        <a:cubicBezTo>
                          <a:pt x="2822972" y="256830"/>
                          <a:pt x="2684692" y="145406"/>
                          <a:pt x="2465172" y="179913"/>
                        </a:cubicBezTo>
                        <a:cubicBezTo>
                          <a:pt x="2245652" y="214420"/>
                          <a:pt x="2123539" y="135650"/>
                          <a:pt x="1883240" y="179913"/>
                        </a:cubicBezTo>
                        <a:cubicBezTo>
                          <a:pt x="1642941" y="224176"/>
                          <a:pt x="1397141" y="142417"/>
                          <a:pt x="1219837" y="179913"/>
                        </a:cubicBezTo>
                        <a:cubicBezTo>
                          <a:pt x="1042533" y="217409"/>
                          <a:pt x="851506" y="145498"/>
                          <a:pt x="637905" y="179913"/>
                        </a:cubicBezTo>
                        <a:cubicBezTo>
                          <a:pt x="424304" y="214328"/>
                          <a:pt x="202880" y="110254"/>
                          <a:pt x="15237" y="179913"/>
                        </a:cubicBezTo>
                        <a:cubicBezTo>
                          <a:pt x="5886" y="179952"/>
                          <a:pt x="435" y="172307"/>
                          <a:pt x="0" y="164676"/>
                        </a:cubicBezTo>
                        <a:cubicBezTo>
                          <a:pt x="-16383" y="116939"/>
                          <a:pt x="10571" y="62090"/>
                          <a:pt x="0" y="1523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a:solidFill>
                  <a:srgbClr val="000000"/>
                </a:solidFill>
                <a:latin typeface="EB Garamond" pitchFamily="2" charset="0"/>
              </a:rPr>
              <a:t>New Talent Acquisition Spend</a:t>
            </a:r>
            <a:endParaRPr lang="en-US" sz="900" b="1"/>
          </a:p>
        </p:txBody>
      </p:sp>
      <p:sp>
        <p:nvSpPr>
          <p:cNvPr id="60" name="Triangle 59">
            <a:extLst>
              <a:ext uri="{FF2B5EF4-FFF2-40B4-BE49-F238E27FC236}">
                <a16:creationId xmlns:a16="http://schemas.microsoft.com/office/drawing/2014/main" id="{3B5538B7-43B9-D438-DD03-3007BF20F7A7}"/>
              </a:ext>
            </a:extLst>
          </p:cNvPr>
          <p:cNvSpPr/>
          <p:nvPr/>
        </p:nvSpPr>
        <p:spPr>
          <a:xfrm rot="10800000">
            <a:off x="434380" y="4755674"/>
            <a:ext cx="2114536" cy="150668"/>
          </a:xfrm>
          <a:prstGeom prst="triangle">
            <a:avLst>
              <a:gd name="adj" fmla="val 5007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A244D873-7484-2117-3B9F-3FF52F3FB72E}"/>
              </a:ext>
            </a:extLst>
          </p:cNvPr>
          <p:cNvSpPr/>
          <p:nvPr/>
        </p:nvSpPr>
        <p:spPr>
          <a:xfrm>
            <a:off x="4648611" y="1474849"/>
            <a:ext cx="4071411" cy="221065"/>
          </a:xfrm>
          <a:prstGeom prst="roundRect">
            <a:avLst>
              <a:gd name="adj" fmla="val 1400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t>HCA has acted decisively in the face of threats…</a:t>
            </a:r>
          </a:p>
        </p:txBody>
      </p:sp>
      <p:sp>
        <p:nvSpPr>
          <p:cNvPr id="1039" name="TextBox 1038">
            <a:extLst>
              <a:ext uri="{FF2B5EF4-FFF2-40B4-BE49-F238E27FC236}">
                <a16:creationId xmlns:a16="http://schemas.microsoft.com/office/drawing/2014/main" id="{4AF414EC-E121-C888-0D3C-0224A39AA963}"/>
              </a:ext>
            </a:extLst>
          </p:cNvPr>
          <p:cNvSpPr txBox="1"/>
          <p:nvPr/>
        </p:nvSpPr>
        <p:spPr>
          <a:xfrm>
            <a:off x="5489549" y="2322861"/>
            <a:ext cx="3224855" cy="369332"/>
          </a:xfrm>
          <a:prstGeom prst="rect">
            <a:avLst/>
          </a:prstGeom>
          <a:noFill/>
        </p:spPr>
        <p:txBody>
          <a:bodyPr wrap="square" rtlCol="0">
            <a:spAutoFit/>
          </a:bodyPr>
          <a:lstStyle/>
          <a:p>
            <a:r>
              <a:rPr lang="en-US" sz="900">
                <a:solidFill>
                  <a:srgbClr val="000000"/>
                </a:solidFill>
              </a:rPr>
              <a:t>Mgmt. expresses interest in capitalizing on BETI’s pricing power and industry status in the future</a:t>
            </a:r>
          </a:p>
        </p:txBody>
      </p:sp>
      <p:sp>
        <p:nvSpPr>
          <p:cNvPr id="1040" name="TextBox 1039">
            <a:extLst>
              <a:ext uri="{FF2B5EF4-FFF2-40B4-BE49-F238E27FC236}">
                <a16:creationId xmlns:a16="http://schemas.microsoft.com/office/drawing/2014/main" id="{433482BA-E7A3-B29B-2A99-F0045CBB88A7}"/>
              </a:ext>
            </a:extLst>
          </p:cNvPr>
          <p:cNvSpPr txBox="1"/>
          <p:nvPr/>
        </p:nvSpPr>
        <p:spPr>
          <a:xfrm>
            <a:off x="5490035" y="1733676"/>
            <a:ext cx="3179075" cy="230832"/>
          </a:xfrm>
          <a:prstGeom prst="rect">
            <a:avLst/>
          </a:prstGeom>
          <a:noFill/>
        </p:spPr>
        <p:txBody>
          <a:bodyPr wrap="none" rtlCol="0">
            <a:spAutoFit/>
          </a:bodyPr>
          <a:lstStyle/>
          <a:p>
            <a:r>
              <a:rPr lang="en-US" sz="900">
                <a:solidFill>
                  <a:srgbClr val="000000"/>
                </a:solidFill>
              </a:rPr>
              <a:t>HCA experiences a critical data breach affecting 11 million patients</a:t>
            </a:r>
          </a:p>
        </p:txBody>
      </p:sp>
      <p:sp>
        <p:nvSpPr>
          <p:cNvPr id="1053" name="TextBox 1052">
            <a:extLst>
              <a:ext uri="{FF2B5EF4-FFF2-40B4-BE49-F238E27FC236}">
                <a16:creationId xmlns:a16="http://schemas.microsoft.com/office/drawing/2014/main" id="{36DA2B96-0F6B-547A-C992-2CCD57D1A911}"/>
              </a:ext>
            </a:extLst>
          </p:cNvPr>
          <p:cNvSpPr txBox="1"/>
          <p:nvPr/>
        </p:nvSpPr>
        <p:spPr>
          <a:xfrm>
            <a:off x="4775228" y="1749600"/>
            <a:ext cx="439544" cy="230832"/>
          </a:xfrm>
          <a:prstGeom prst="rect">
            <a:avLst/>
          </a:prstGeom>
          <a:noFill/>
        </p:spPr>
        <p:txBody>
          <a:bodyPr wrap="none" rtlCol="0">
            <a:spAutoFit/>
          </a:bodyPr>
          <a:lstStyle/>
          <a:p>
            <a:pPr algn="r"/>
            <a:r>
              <a:rPr lang="en-US" sz="900" b="1">
                <a:solidFill>
                  <a:srgbClr val="000000"/>
                </a:solidFill>
              </a:rPr>
              <a:t>3Q23</a:t>
            </a:r>
          </a:p>
        </p:txBody>
      </p:sp>
      <p:sp>
        <p:nvSpPr>
          <p:cNvPr id="1054" name="TextBox 1053">
            <a:extLst>
              <a:ext uri="{FF2B5EF4-FFF2-40B4-BE49-F238E27FC236}">
                <a16:creationId xmlns:a16="http://schemas.microsoft.com/office/drawing/2014/main" id="{EB3A2D57-1C37-5CE8-6226-B05DCF08677F}"/>
              </a:ext>
            </a:extLst>
          </p:cNvPr>
          <p:cNvSpPr txBox="1"/>
          <p:nvPr/>
        </p:nvSpPr>
        <p:spPr>
          <a:xfrm>
            <a:off x="4762518" y="2050578"/>
            <a:ext cx="439544" cy="230832"/>
          </a:xfrm>
          <a:prstGeom prst="rect">
            <a:avLst/>
          </a:prstGeom>
          <a:noFill/>
        </p:spPr>
        <p:txBody>
          <a:bodyPr wrap="none" rtlCol="0">
            <a:spAutoFit/>
          </a:bodyPr>
          <a:lstStyle/>
          <a:p>
            <a:pPr algn="r"/>
            <a:r>
              <a:rPr lang="en-US" sz="900" b="1">
                <a:solidFill>
                  <a:srgbClr val="000000"/>
                </a:solidFill>
              </a:rPr>
              <a:t>3Q24</a:t>
            </a:r>
          </a:p>
        </p:txBody>
      </p:sp>
      <p:sp>
        <p:nvSpPr>
          <p:cNvPr id="1055" name="TextBox 1054">
            <a:extLst>
              <a:ext uri="{FF2B5EF4-FFF2-40B4-BE49-F238E27FC236}">
                <a16:creationId xmlns:a16="http://schemas.microsoft.com/office/drawing/2014/main" id="{977E96D0-F5D4-2F8A-2F6F-F3C16D81D4A1}"/>
              </a:ext>
            </a:extLst>
          </p:cNvPr>
          <p:cNvSpPr txBox="1"/>
          <p:nvPr/>
        </p:nvSpPr>
        <p:spPr>
          <a:xfrm>
            <a:off x="4777350" y="2401827"/>
            <a:ext cx="439544" cy="230832"/>
          </a:xfrm>
          <a:prstGeom prst="rect">
            <a:avLst/>
          </a:prstGeom>
          <a:noFill/>
        </p:spPr>
        <p:txBody>
          <a:bodyPr wrap="none" rtlCol="0">
            <a:spAutoFit/>
          </a:bodyPr>
          <a:lstStyle/>
          <a:p>
            <a:pPr algn="r"/>
            <a:r>
              <a:rPr lang="en-US" sz="900" b="1">
                <a:solidFill>
                  <a:srgbClr val="000000"/>
                </a:solidFill>
              </a:rPr>
              <a:t>3Q24</a:t>
            </a:r>
          </a:p>
        </p:txBody>
      </p:sp>
      <p:sp>
        <p:nvSpPr>
          <p:cNvPr id="1056" name="Triangle 1055">
            <a:extLst>
              <a:ext uri="{FF2B5EF4-FFF2-40B4-BE49-F238E27FC236}">
                <a16:creationId xmlns:a16="http://schemas.microsoft.com/office/drawing/2014/main" id="{B586E3C0-6153-942D-62A5-4C6FF4A9981C}"/>
              </a:ext>
            </a:extLst>
          </p:cNvPr>
          <p:cNvSpPr/>
          <p:nvPr/>
        </p:nvSpPr>
        <p:spPr>
          <a:xfrm rot="10800000">
            <a:off x="4647147" y="3042055"/>
            <a:ext cx="4067630" cy="76081"/>
          </a:xfrm>
          <a:prstGeom prst="triangle">
            <a:avLst>
              <a:gd name="adj" fmla="val 50438"/>
            </a:avLst>
          </a:prstGeom>
          <a:solidFill>
            <a:srgbClr val="1F7C34">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TextBox 1056">
            <a:extLst>
              <a:ext uri="{FF2B5EF4-FFF2-40B4-BE49-F238E27FC236}">
                <a16:creationId xmlns:a16="http://schemas.microsoft.com/office/drawing/2014/main" id="{F08B6579-955A-3991-4A02-694B6FB20DDF}"/>
              </a:ext>
            </a:extLst>
          </p:cNvPr>
          <p:cNvSpPr txBox="1"/>
          <p:nvPr/>
        </p:nvSpPr>
        <p:spPr>
          <a:xfrm>
            <a:off x="5503395" y="2049836"/>
            <a:ext cx="3179075" cy="230832"/>
          </a:xfrm>
          <a:prstGeom prst="rect">
            <a:avLst/>
          </a:prstGeom>
          <a:noFill/>
        </p:spPr>
        <p:txBody>
          <a:bodyPr wrap="square" rtlCol="0">
            <a:spAutoFit/>
          </a:bodyPr>
          <a:lstStyle/>
          <a:p>
            <a:r>
              <a:rPr lang="en-US" sz="900">
                <a:solidFill>
                  <a:srgbClr val="000000"/>
                </a:solidFill>
              </a:rPr>
              <a:t>Hurricanes make landfall, losing HCA between $200MM-$300MM</a:t>
            </a:r>
          </a:p>
        </p:txBody>
      </p:sp>
      <p:cxnSp>
        <p:nvCxnSpPr>
          <p:cNvPr id="1036" name="Straight Connector 1035">
            <a:extLst>
              <a:ext uri="{FF2B5EF4-FFF2-40B4-BE49-F238E27FC236}">
                <a16:creationId xmlns:a16="http://schemas.microsoft.com/office/drawing/2014/main" id="{013169C1-923C-DC5E-D494-8DB4E6540A18}"/>
              </a:ext>
            </a:extLst>
          </p:cNvPr>
          <p:cNvCxnSpPr>
            <a:cxnSpLocks/>
            <a:stCxn id="1060" idx="4"/>
            <a:endCxn id="1046" idx="0"/>
          </p:cNvCxnSpPr>
          <p:nvPr/>
        </p:nvCxnSpPr>
        <p:spPr>
          <a:xfrm>
            <a:off x="5249399" y="1788664"/>
            <a:ext cx="3588" cy="789371"/>
          </a:xfrm>
          <a:prstGeom prst="line">
            <a:avLst/>
          </a:prstGeom>
          <a:ln>
            <a:solidFill>
              <a:schemeClr val="accent5">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FB8D4F86-83C9-8995-BE2F-C204C397B145}"/>
              </a:ext>
            </a:extLst>
          </p:cNvPr>
          <p:cNvCxnSpPr>
            <a:cxnSpLocks/>
          </p:cNvCxnSpPr>
          <p:nvPr/>
        </p:nvCxnSpPr>
        <p:spPr>
          <a:xfrm rot="10800000" flipH="1">
            <a:off x="5284127" y="2512401"/>
            <a:ext cx="222168" cy="0"/>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553B4448-D893-DCE2-083F-8B68C87BDEA0}"/>
              </a:ext>
            </a:extLst>
          </p:cNvPr>
          <p:cNvCxnSpPr>
            <a:cxnSpLocks/>
          </p:cNvCxnSpPr>
          <p:nvPr/>
        </p:nvCxnSpPr>
        <p:spPr>
          <a:xfrm rot="10800000" flipV="1">
            <a:off x="5506295" y="2448046"/>
            <a:ext cx="0" cy="141052"/>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46" name="Oval 1045">
            <a:extLst>
              <a:ext uri="{FF2B5EF4-FFF2-40B4-BE49-F238E27FC236}">
                <a16:creationId xmlns:a16="http://schemas.microsoft.com/office/drawing/2014/main" id="{7A6C8427-026B-B8BD-D2C7-5479056CDE74}"/>
              </a:ext>
            </a:extLst>
          </p:cNvPr>
          <p:cNvSpPr/>
          <p:nvPr/>
        </p:nvSpPr>
        <p:spPr>
          <a:xfrm rot="10800000">
            <a:off x="5189580" y="2451221"/>
            <a:ext cx="126814" cy="126814"/>
          </a:xfrm>
          <a:prstGeom prst="ellipse">
            <a:avLst/>
          </a:prstGeom>
          <a:solidFill>
            <a:schemeClr val="bg1"/>
          </a:solid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7" name="Straight Connector 1046">
            <a:extLst>
              <a:ext uri="{FF2B5EF4-FFF2-40B4-BE49-F238E27FC236}">
                <a16:creationId xmlns:a16="http://schemas.microsoft.com/office/drawing/2014/main" id="{EEB053A0-7008-2E8D-A6AB-8726F635BDD4}"/>
              </a:ext>
            </a:extLst>
          </p:cNvPr>
          <p:cNvCxnSpPr>
            <a:cxnSpLocks/>
          </p:cNvCxnSpPr>
          <p:nvPr/>
        </p:nvCxnSpPr>
        <p:spPr>
          <a:xfrm rot="10800000" flipH="1">
            <a:off x="5281332" y="2172315"/>
            <a:ext cx="222168" cy="0"/>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3FC1E98-52D7-0DA4-1EAD-FA39556E350B}"/>
              </a:ext>
            </a:extLst>
          </p:cNvPr>
          <p:cNvCxnSpPr>
            <a:cxnSpLocks/>
          </p:cNvCxnSpPr>
          <p:nvPr/>
        </p:nvCxnSpPr>
        <p:spPr>
          <a:xfrm rot="10800000" flipV="1">
            <a:off x="5503500" y="2103168"/>
            <a:ext cx="0" cy="141052"/>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58454C8F-B0B1-BE8C-6C21-CB0E786556D3}"/>
              </a:ext>
            </a:extLst>
          </p:cNvPr>
          <p:cNvCxnSpPr>
            <a:cxnSpLocks/>
          </p:cNvCxnSpPr>
          <p:nvPr/>
        </p:nvCxnSpPr>
        <p:spPr>
          <a:xfrm rot="10800000" flipH="1">
            <a:off x="5281227" y="1852071"/>
            <a:ext cx="222168" cy="0"/>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63398C9B-9EB7-AB4F-C7D2-40C223C0B0E2}"/>
              </a:ext>
            </a:extLst>
          </p:cNvPr>
          <p:cNvCxnSpPr>
            <a:cxnSpLocks/>
          </p:cNvCxnSpPr>
          <p:nvPr/>
        </p:nvCxnSpPr>
        <p:spPr>
          <a:xfrm rot="10800000" flipV="1">
            <a:off x="5503395" y="1787716"/>
            <a:ext cx="0" cy="141052"/>
          </a:xfrm>
          <a:prstGeom prst="line">
            <a:avLst/>
          </a:prstGeom>
          <a:ln cmpd="sng">
            <a:solidFill>
              <a:schemeClr val="accent5">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59" name="Oval 1058">
            <a:extLst>
              <a:ext uri="{FF2B5EF4-FFF2-40B4-BE49-F238E27FC236}">
                <a16:creationId xmlns:a16="http://schemas.microsoft.com/office/drawing/2014/main" id="{9860031B-B7B1-D721-3F36-C89F6B127FC9}"/>
              </a:ext>
            </a:extLst>
          </p:cNvPr>
          <p:cNvSpPr/>
          <p:nvPr/>
        </p:nvSpPr>
        <p:spPr>
          <a:xfrm rot="10800000">
            <a:off x="5186318" y="2103204"/>
            <a:ext cx="126814" cy="126814"/>
          </a:xfrm>
          <a:prstGeom prst="ellipse">
            <a:avLst/>
          </a:prstGeom>
          <a:solidFill>
            <a:schemeClr val="bg1"/>
          </a:solid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Oval 1059">
            <a:extLst>
              <a:ext uri="{FF2B5EF4-FFF2-40B4-BE49-F238E27FC236}">
                <a16:creationId xmlns:a16="http://schemas.microsoft.com/office/drawing/2014/main" id="{FAB72ABC-34B1-4357-B252-B2B1AE611A00}"/>
              </a:ext>
            </a:extLst>
          </p:cNvPr>
          <p:cNvSpPr/>
          <p:nvPr/>
        </p:nvSpPr>
        <p:spPr>
          <a:xfrm rot="10800000">
            <a:off x="5185992" y="1788664"/>
            <a:ext cx="126814" cy="126814"/>
          </a:xfrm>
          <a:prstGeom prst="ellipse">
            <a:avLst/>
          </a:prstGeom>
          <a:solidFill>
            <a:schemeClr val="bg1"/>
          </a:solidFill>
          <a:ln w="127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ounded Rectangle 1080">
            <a:extLst>
              <a:ext uri="{FF2B5EF4-FFF2-40B4-BE49-F238E27FC236}">
                <a16:creationId xmlns:a16="http://schemas.microsoft.com/office/drawing/2014/main" id="{D97A0B5A-D011-562B-AB3D-104C27A0F079}"/>
              </a:ext>
            </a:extLst>
          </p:cNvPr>
          <p:cNvSpPr/>
          <p:nvPr/>
        </p:nvSpPr>
        <p:spPr>
          <a:xfrm>
            <a:off x="4663501" y="3131727"/>
            <a:ext cx="4075157" cy="652389"/>
          </a:xfrm>
          <a:prstGeom prst="roundRect">
            <a:avLst>
              <a:gd name="adj" fmla="val 14003"/>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t>…but street overlooks this, believing that HCA will not be able to overcome risk factors plaguing the Hospital industry at large; leaving HCA’s mitigant abilities not priced into current share price</a:t>
            </a:r>
          </a:p>
        </p:txBody>
      </p:sp>
      <p:sp>
        <p:nvSpPr>
          <p:cNvPr id="1093" name="Rounded Rectangle 1092">
            <a:extLst>
              <a:ext uri="{FF2B5EF4-FFF2-40B4-BE49-F238E27FC236}">
                <a16:creationId xmlns:a16="http://schemas.microsoft.com/office/drawing/2014/main" id="{65D800DC-FEA8-9737-6E8E-FF667FF0E955}"/>
              </a:ext>
            </a:extLst>
          </p:cNvPr>
          <p:cNvSpPr/>
          <p:nvPr/>
        </p:nvSpPr>
        <p:spPr>
          <a:xfrm>
            <a:off x="4682824" y="3998859"/>
            <a:ext cx="4074142" cy="1286423"/>
          </a:xfrm>
          <a:prstGeom prst="roundRect">
            <a:avLst>
              <a:gd name="adj" fmla="val 7975"/>
            </a:avLst>
          </a:prstGeom>
          <a:solidFill>
            <a:schemeClr val="bg1">
              <a:lumMod val="95000"/>
            </a:schemeClr>
          </a:solidFill>
          <a:ln w="9525" cmpd="sng">
            <a:solidFill>
              <a:schemeClr val="accent5">
                <a:lumMod val="50000"/>
              </a:schemeClr>
            </a:solidFill>
            <a:prstDash val="lgDash"/>
            <a:extLst>
              <a:ext uri="{C807C97D-BFC1-408E-A445-0C87EB9F89A2}">
                <ask:lineSketchStyleProps xmlns:ask="http://schemas.microsoft.com/office/drawing/2018/sketchyshapes" sd="1219033472">
                  <a:custGeom>
                    <a:avLst/>
                    <a:gdLst>
                      <a:gd name="connsiteX0" fmla="*/ 0 w 4104000"/>
                      <a:gd name="connsiteY0" fmla="*/ 15237 h 179913"/>
                      <a:gd name="connsiteX1" fmla="*/ 15237 w 4104000"/>
                      <a:gd name="connsiteY1" fmla="*/ 0 h 179913"/>
                      <a:gd name="connsiteX2" fmla="*/ 637905 w 4104000"/>
                      <a:gd name="connsiteY2" fmla="*/ 0 h 179913"/>
                      <a:gd name="connsiteX3" fmla="*/ 1097631 w 4104000"/>
                      <a:gd name="connsiteY3" fmla="*/ 0 h 179913"/>
                      <a:gd name="connsiteX4" fmla="*/ 1679563 w 4104000"/>
                      <a:gd name="connsiteY4" fmla="*/ 0 h 179913"/>
                      <a:gd name="connsiteX5" fmla="*/ 2180025 w 4104000"/>
                      <a:gd name="connsiteY5" fmla="*/ 0 h 179913"/>
                      <a:gd name="connsiteX6" fmla="*/ 2802693 w 4104000"/>
                      <a:gd name="connsiteY6" fmla="*/ 0 h 179913"/>
                      <a:gd name="connsiteX7" fmla="*/ 3303154 w 4104000"/>
                      <a:gd name="connsiteY7" fmla="*/ 0 h 179913"/>
                      <a:gd name="connsiteX8" fmla="*/ 4088763 w 4104000"/>
                      <a:gd name="connsiteY8" fmla="*/ 0 h 179913"/>
                      <a:gd name="connsiteX9" fmla="*/ 4104000 w 4104000"/>
                      <a:gd name="connsiteY9" fmla="*/ 15237 h 179913"/>
                      <a:gd name="connsiteX10" fmla="*/ 4104000 w 4104000"/>
                      <a:gd name="connsiteY10" fmla="*/ 164676 h 179913"/>
                      <a:gd name="connsiteX11" fmla="*/ 4088763 w 4104000"/>
                      <a:gd name="connsiteY11" fmla="*/ 179913 h 179913"/>
                      <a:gd name="connsiteX12" fmla="*/ 3425360 w 4104000"/>
                      <a:gd name="connsiteY12" fmla="*/ 179913 h 179913"/>
                      <a:gd name="connsiteX13" fmla="*/ 2924898 w 4104000"/>
                      <a:gd name="connsiteY13" fmla="*/ 179913 h 179913"/>
                      <a:gd name="connsiteX14" fmla="*/ 2465172 w 4104000"/>
                      <a:gd name="connsiteY14" fmla="*/ 179913 h 179913"/>
                      <a:gd name="connsiteX15" fmla="*/ 1964710 w 4104000"/>
                      <a:gd name="connsiteY15" fmla="*/ 179913 h 179913"/>
                      <a:gd name="connsiteX16" fmla="*/ 1423513 w 4104000"/>
                      <a:gd name="connsiteY16" fmla="*/ 179913 h 179913"/>
                      <a:gd name="connsiteX17" fmla="*/ 841581 w 4104000"/>
                      <a:gd name="connsiteY17" fmla="*/ 179913 h 179913"/>
                      <a:gd name="connsiteX18" fmla="*/ 15237 w 4104000"/>
                      <a:gd name="connsiteY18" fmla="*/ 179913 h 179913"/>
                      <a:gd name="connsiteX19" fmla="*/ 0 w 4104000"/>
                      <a:gd name="connsiteY19" fmla="*/ 164676 h 179913"/>
                      <a:gd name="connsiteX20" fmla="*/ 0 w 4104000"/>
                      <a:gd name="connsiteY20" fmla="*/ 15237 h 1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4000" h="179913" fill="none" extrusionOk="0">
                        <a:moveTo>
                          <a:pt x="0" y="15237"/>
                        </a:moveTo>
                        <a:cubicBezTo>
                          <a:pt x="529" y="7869"/>
                          <a:pt x="4632" y="1155"/>
                          <a:pt x="15237" y="0"/>
                        </a:cubicBezTo>
                        <a:cubicBezTo>
                          <a:pt x="223695" y="-56623"/>
                          <a:pt x="505444" y="3634"/>
                          <a:pt x="637905" y="0"/>
                        </a:cubicBezTo>
                        <a:cubicBezTo>
                          <a:pt x="770366" y="-3634"/>
                          <a:pt x="980152" y="34912"/>
                          <a:pt x="1097631" y="0"/>
                        </a:cubicBezTo>
                        <a:cubicBezTo>
                          <a:pt x="1215110" y="-34912"/>
                          <a:pt x="1509562" y="40348"/>
                          <a:pt x="1679563" y="0"/>
                        </a:cubicBezTo>
                        <a:cubicBezTo>
                          <a:pt x="1849564" y="-40348"/>
                          <a:pt x="2019491" y="31442"/>
                          <a:pt x="2180025" y="0"/>
                        </a:cubicBezTo>
                        <a:cubicBezTo>
                          <a:pt x="2340559" y="-31442"/>
                          <a:pt x="2520353" y="1239"/>
                          <a:pt x="2802693" y="0"/>
                        </a:cubicBezTo>
                        <a:cubicBezTo>
                          <a:pt x="3085033" y="-1239"/>
                          <a:pt x="3088119" y="54728"/>
                          <a:pt x="3303154" y="0"/>
                        </a:cubicBezTo>
                        <a:cubicBezTo>
                          <a:pt x="3518189" y="-54728"/>
                          <a:pt x="3838822" y="53148"/>
                          <a:pt x="4088763" y="0"/>
                        </a:cubicBezTo>
                        <a:cubicBezTo>
                          <a:pt x="4096778" y="405"/>
                          <a:pt x="4103802" y="7245"/>
                          <a:pt x="4104000" y="15237"/>
                        </a:cubicBezTo>
                        <a:cubicBezTo>
                          <a:pt x="4120563" y="52105"/>
                          <a:pt x="4103344" y="112729"/>
                          <a:pt x="4104000" y="164676"/>
                        </a:cubicBezTo>
                        <a:cubicBezTo>
                          <a:pt x="4102414" y="173981"/>
                          <a:pt x="4097417" y="180560"/>
                          <a:pt x="4088763" y="179913"/>
                        </a:cubicBezTo>
                        <a:cubicBezTo>
                          <a:pt x="3849476" y="211890"/>
                          <a:pt x="3585061" y="140514"/>
                          <a:pt x="3425360" y="179913"/>
                        </a:cubicBezTo>
                        <a:cubicBezTo>
                          <a:pt x="3265659" y="219312"/>
                          <a:pt x="3049848" y="131277"/>
                          <a:pt x="2924898" y="179913"/>
                        </a:cubicBezTo>
                        <a:cubicBezTo>
                          <a:pt x="2799948" y="228549"/>
                          <a:pt x="2587750" y="158602"/>
                          <a:pt x="2465172" y="179913"/>
                        </a:cubicBezTo>
                        <a:cubicBezTo>
                          <a:pt x="2342594" y="201224"/>
                          <a:pt x="2077074" y="122580"/>
                          <a:pt x="1964710" y="179913"/>
                        </a:cubicBezTo>
                        <a:cubicBezTo>
                          <a:pt x="1852346" y="237246"/>
                          <a:pt x="1559612" y="174015"/>
                          <a:pt x="1423513" y="179913"/>
                        </a:cubicBezTo>
                        <a:cubicBezTo>
                          <a:pt x="1287414" y="185811"/>
                          <a:pt x="1071305" y="146362"/>
                          <a:pt x="841581" y="179913"/>
                        </a:cubicBezTo>
                        <a:cubicBezTo>
                          <a:pt x="611857" y="213464"/>
                          <a:pt x="204912" y="129870"/>
                          <a:pt x="15237" y="179913"/>
                        </a:cubicBezTo>
                        <a:cubicBezTo>
                          <a:pt x="7543" y="181766"/>
                          <a:pt x="1971" y="174008"/>
                          <a:pt x="0" y="164676"/>
                        </a:cubicBezTo>
                        <a:cubicBezTo>
                          <a:pt x="-4185" y="119013"/>
                          <a:pt x="7819" y="60697"/>
                          <a:pt x="0" y="15237"/>
                        </a:cubicBezTo>
                        <a:close/>
                      </a:path>
                      <a:path w="4104000" h="179913" stroke="0" extrusionOk="0">
                        <a:moveTo>
                          <a:pt x="0" y="15237"/>
                        </a:moveTo>
                        <a:cubicBezTo>
                          <a:pt x="-1819" y="5700"/>
                          <a:pt x="5919" y="339"/>
                          <a:pt x="15237" y="0"/>
                        </a:cubicBezTo>
                        <a:cubicBezTo>
                          <a:pt x="300669" y="-29396"/>
                          <a:pt x="493226" y="5673"/>
                          <a:pt x="678640" y="0"/>
                        </a:cubicBezTo>
                        <a:cubicBezTo>
                          <a:pt x="864054" y="-5673"/>
                          <a:pt x="959969" y="47250"/>
                          <a:pt x="1219837" y="0"/>
                        </a:cubicBezTo>
                        <a:cubicBezTo>
                          <a:pt x="1479705" y="-47250"/>
                          <a:pt x="1499969" y="3671"/>
                          <a:pt x="1720299" y="0"/>
                        </a:cubicBezTo>
                        <a:cubicBezTo>
                          <a:pt x="1940629" y="-3671"/>
                          <a:pt x="2101420" y="29160"/>
                          <a:pt x="2342966" y="0"/>
                        </a:cubicBezTo>
                        <a:cubicBezTo>
                          <a:pt x="2584512" y="-29160"/>
                          <a:pt x="2653792" y="48947"/>
                          <a:pt x="2884163" y="0"/>
                        </a:cubicBezTo>
                        <a:cubicBezTo>
                          <a:pt x="3114534" y="-48947"/>
                          <a:pt x="3383817" y="34090"/>
                          <a:pt x="3547566" y="0"/>
                        </a:cubicBezTo>
                        <a:cubicBezTo>
                          <a:pt x="3711315" y="-34090"/>
                          <a:pt x="3915933" y="64189"/>
                          <a:pt x="4088763" y="0"/>
                        </a:cubicBezTo>
                        <a:cubicBezTo>
                          <a:pt x="4096006" y="1939"/>
                          <a:pt x="4103245" y="5946"/>
                          <a:pt x="4104000" y="15237"/>
                        </a:cubicBezTo>
                        <a:cubicBezTo>
                          <a:pt x="4108425" y="64367"/>
                          <a:pt x="4093554" y="102494"/>
                          <a:pt x="4104000" y="164676"/>
                        </a:cubicBezTo>
                        <a:cubicBezTo>
                          <a:pt x="4104565" y="173932"/>
                          <a:pt x="4097260" y="180766"/>
                          <a:pt x="4088763" y="179913"/>
                        </a:cubicBezTo>
                        <a:cubicBezTo>
                          <a:pt x="3980083" y="186612"/>
                          <a:pt x="3743982" y="155812"/>
                          <a:pt x="3629036" y="179913"/>
                        </a:cubicBezTo>
                        <a:cubicBezTo>
                          <a:pt x="3514090" y="204014"/>
                          <a:pt x="3108296" y="102996"/>
                          <a:pt x="2965634" y="179913"/>
                        </a:cubicBezTo>
                        <a:cubicBezTo>
                          <a:pt x="2822972" y="256830"/>
                          <a:pt x="2684692" y="145406"/>
                          <a:pt x="2465172" y="179913"/>
                        </a:cubicBezTo>
                        <a:cubicBezTo>
                          <a:pt x="2245652" y="214420"/>
                          <a:pt x="2123539" y="135650"/>
                          <a:pt x="1883240" y="179913"/>
                        </a:cubicBezTo>
                        <a:cubicBezTo>
                          <a:pt x="1642941" y="224176"/>
                          <a:pt x="1397141" y="142417"/>
                          <a:pt x="1219837" y="179913"/>
                        </a:cubicBezTo>
                        <a:cubicBezTo>
                          <a:pt x="1042533" y="217409"/>
                          <a:pt x="851506" y="145498"/>
                          <a:pt x="637905" y="179913"/>
                        </a:cubicBezTo>
                        <a:cubicBezTo>
                          <a:pt x="424304" y="214328"/>
                          <a:pt x="202880" y="110254"/>
                          <a:pt x="15237" y="179913"/>
                        </a:cubicBezTo>
                        <a:cubicBezTo>
                          <a:pt x="5886" y="179952"/>
                          <a:pt x="435" y="172307"/>
                          <a:pt x="0" y="164676"/>
                        </a:cubicBezTo>
                        <a:cubicBezTo>
                          <a:pt x="-16383" y="116939"/>
                          <a:pt x="10571" y="62090"/>
                          <a:pt x="0" y="1523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i="0" u="none" strike="noStrike">
                <a:solidFill>
                  <a:srgbClr val="000000"/>
                </a:solidFill>
                <a:effectLst/>
              </a:rPr>
              <a:t>Based on conservative estimates of patient volume growth and outpatient service expansion, even as little as a </a:t>
            </a:r>
            <a:r>
              <a:rPr lang="en-CA" sz="900" b="1" i="0" u="none" strike="noStrike">
                <a:solidFill>
                  <a:srgbClr val="000000"/>
                </a:solidFill>
                <a:effectLst/>
              </a:rPr>
              <a:t>0.25% </a:t>
            </a:r>
            <a:r>
              <a:rPr lang="en-CA" sz="900" i="0" u="none" strike="noStrike">
                <a:solidFill>
                  <a:srgbClr val="000000"/>
                </a:solidFill>
                <a:effectLst/>
              </a:rPr>
              <a:t>annual improvement in EBITDA margin from 2025–2029 cumulatively leads to </a:t>
            </a:r>
            <a:r>
              <a:rPr lang="en-CA" sz="900" b="1" i="0" u="none" strike="noStrike">
                <a:solidFill>
                  <a:srgbClr val="000000"/>
                </a:solidFill>
                <a:effectLst/>
              </a:rPr>
              <a:t>$1.5 billion </a:t>
            </a:r>
            <a:r>
              <a:rPr lang="en-CA" sz="900" i="0" u="none" strike="noStrike">
                <a:solidFill>
                  <a:srgbClr val="000000"/>
                </a:solidFill>
                <a:effectLst/>
              </a:rPr>
              <a:t>in new contributions achieved through operational moat. For reference, 2023 revenue was $60 billion, and the EBITDA margin was 19%.</a:t>
            </a:r>
            <a:br>
              <a:rPr lang="en-CA" sz="900" i="0" u="none" strike="noStrike">
                <a:solidFill>
                  <a:srgbClr val="000000"/>
                </a:solidFill>
                <a:effectLst/>
              </a:rPr>
            </a:br>
            <a:br>
              <a:rPr lang="en-CA" sz="900" b="1" i="0" u="none" strike="noStrike">
                <a:solidFill>
                  <a:srgbClr val="000000"/>
                </a:solidFill>
                <a:effectLst/>
              </a:rPr>
            </a:br>
            <a:r>
              <a:rPr lang="en-CA" sz="900" b="1" i="0" u="none" strike="noStrike">
                <a:solidFill>
                  <a:srgbClr val="000000"/>
                </a:solidFill>
                <a:effectLst/>
              </a:rPr>
              <a:t>A 0.25% margin improvement is nearly imperceptible operationally but made possible by HCA’s operational excellence, workforce stability, and extensive service network.</a:t>
            </a:r>
            <a:endParaRPr lang="en-CA" sz="900" b="0" i="0" u="none" strike="noStrike">
              <a:solidFill>
                <a:srgbClr val="000000"/>
              </a:solidFill>
              <a:effectLst/>
            </a:endParaRPr>
          </a:p>
        </p:txBody>
      </p:sp>
      <p:sp>
        <p:nvSpPr>
          <p:cNvPr id="1106" name="Triangle 1105">
            <a:extLst>
              <a:ext uri="{FF2B5EF4-FFF2-40B4-BE49-F238E27FC236}">
                <a16:creationId xmlns:a16="http://schemas.microsoft.com/office/drawing/2014/main" id="{5C9145B0-1497-CE8F-7BC6-FD10BAAEACEA}"/>
              </a:ext>
            </a:extLst>
          </p:cNvPr>
          <p:cNvSpPr/>
          <p:nvPr/>
        </p:nvSpPr>
        <p:spPr>
          <a:xfrm rot="10800000">
            <a:off x="4689336" y="3789586"/>
            <a:ext cx="4067630" cy="196104"/>
          </a:xfrm>
          <a:prstGeom prst="triangle">
            <a:avLst>
              <a:gd name="adj" fmla="val 50438"/>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ounded Rectangle 1076">
            <a:extLst>
              <a:ext uri="{FF2B5EF4-FFF2-40B4-BE49-F238E27FC236}">
                <a16:creationId xmlns:a16="http://schemas.microsoft.com/office/drawing/2014/main" id="{73BE50D6-2201-8968-D2F4-DF0575DA6FA4}"/>
              </a:ext>
            </a:extLst>
          </p:cNvPr>
          <p:cNvSpPr/>
          <p:nvPr/>
        </p:nvSpPr>
        <p:spPr>
          <a:xfrm>
            <a:off x="4663501" y="2654259"/>
            <a:ext cx="4048612" cy="388800"/>
          </a:xfrm>
          <a:prstGeom prst="roundRect">
            <a:avLst>
              <a:gd name="adj" fmla="val 8469"/>
            </a:avLst>
          </a:prstGeom>
          <a:solidFill>
            <a:schemeClr val="bg1">
              <a:lumMod val="85000"/>
            </a:schemeClr>
          </a:solidFill>
          <a:ln w="9525" cmpd="sng">
            <a:noFill/>
            <a:prstDash val="lgDash"/>
            <a:extLst>
              <a:ext uri="{C807C97D-BFC1-408E-A445-0C87EB9F89A2}">
                <ask:lineSketchStyleProps xmlns:ask="http://schemas.microsoft.com/office/drawing/2018/sketchyshapes" sd="1219033472">
                  <a:custGeom>
                    <a:avLst/>
                    <a:gdLst>
                      <a:gd name="connsiteX0" fmla="*/ 0 w 4104000"/>
                      <a:gd name="connsiteY0" fmla="*/ 15237 h 179913"/>
                      <a:gd name="connsiteX1" fmla="*/ 15237 w 4104000"/>
                      <a:gd name="connsiteY1" fmla="*/ 0 h 179913"/>
                      <a:gd name="connsiteX2" fmla="*/ 637905 w 4104000"/>
                      <a:gd name="connsiteY2" fmla="*/ 0 h 179913"/>
                      <a:gd name="connsiteX3" fmla="*/ 1097631 w 4104000"/>
                      <a:gd name="connsiteY3" fmla="*/ 0 h 179913"/>
                      <a:gd name="connsiteX4" fmla="*/ 1679563 w 4104000"/>
                      <a:gd name="connsiteY4" fmla="*/ 0 h 179913"/>
                      <a:gd name="connsiteX5" fmla="*/ 2180025 w 4104000"/>
                      <a:gd name="connsiteY5" fmla="*/ 0 h 179913"/>
                      <a:gd name="connsiteX6" fmla="*/ 2802693 w 4104000"/>
                      <a:gd name="connsiteY6" fmla="*/ 0 h 179913"/>
                      <a:gd name="connsiteX7" fmla="*/ 3303154 w 4104000"/>
                      <a:gd name="connsiteY7" fmla="*/ 0 h 179913"/>
                      <a:gd name="connsiteX8" fmla="*/ 4088763 w 4104000"/>
                      <a:gd name="connsiteY8" fmla="*/ 0 h 179913"/>
                      <a:gd name="connsiteX9" fmla="*/ 4104000 w 4104000"/>
                      <a:gd name="connsiteY9" fmla="*/ 15237 h 179913"/>
                      <a:gd name="connsiteX10" fmla="*/ 4104000 w 4104000"/>
                      <a:gd name="connsiteY10" fmla="*/ 164676 h 179913"/>
                      <a:gd name="connsiteX11" fmla="*/ 4088763 w 4104000"/>
                      <a:gd name="connsiteY11" fmla="*/ 179913 h 179913"/>
                      <a:gd name="connsiteX12" fmla="*/ 3425360 w 4104000"/>
                      <a:gd name="connsiteY12" fmla="*/ 179913 h 179913"/>
                      <a:gd name="connsiteX13" fmla="*/ 2924898 w 4104000"/>
                      <a:gd name="connsiteY13" fmla="*/ 179913 h 179913"/>
                      <a:gd name="connsiteX14" fmla="*/ 2465172 w 4104000"/>
                      <a:gd name="connsiteY14" fmla="*/ 179913 h 179913"/>
                      <a:gd name="connsiteX15" fmla="*/ 1964710 w 4104000"/>
                      <a:gd name="connsiteY15" fmla="*/ 179913 h 179913"/>
                      <a:gd name="connsiteX16" fmla="*/ 1423513 w 4104000"/>
                      <a:gd name="connsiteY16" fmla="*/ 179913 h 179913"/>
                      <a:gd name="connsiteX17" fmla="*/ 841581 w 4104000"/>
                      <a:gd name="connsiteY17" fmla="*/ 179913 h 179913"/>
                      <a:gd name="connsiteX18" fmla="*/ 15237 w 4104000"/>
                      <a:gd name="connsiteY18" fmla="*/ 179913 h 179913"/>
                      <a:gd name="connsiteX19" fmla="*/ 0 w 4104000"/>
                      <a:gd name="connsiteY19" fmla="*/ 164676 h 179913"/>
                      <a:gd name="connsiteX20" fmla="*/ 0 w 4104000"/>
                      <a:gd name="connsiteY20" fmla="*/ 15237 h 1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4000" h="179913" fill="none" extrusionOk="0">
                        <a:moveTo>
                          <a:pt x="0" y="15237"/>
                        </a:moveTo>
                        <a:cubicBezTo>
                          <a:pt x="529" y="7869"/>
                          <a:pt x="4632" y="1155"/>
                          <a:pt x="15237" y="0"/>
                        </a:cubicBezTo>
                        <a:cubicBezTo>
                          <a:pt x="223695" y="-56623"/>
                          <a:pt x="505444" y="3634"/>
                          <a:pt x="637905" y="0"/>
                        </a:cubicBezTo>
                        <a:cubicBezTo>
                          <a:pt x="770366" y="-3634"/>
                          <a:pt x="980152" y="34912"/>
                          <a:pt x="1097631" y="0"/>
                        </a:cubicBezTo>
                        <a:cubicBezTo>
                          <a:pt x="1215110" y="-34912"/>
                          <a:pt x="1509562" y="40348"/>
                          <a:pt x="1679563" y="0"/>
                        </a:cubicBezTo>
                        <a:cubicBezTo>
                          <a:pt x="1849564" y="-40348"/>
                          <a:pt x="2019491" y="31442"/>
                          <a:pt x="2180025" y="0"/>
                        </a:cubicBezTo>
                        <a:cubicBezTo>
                          <a:pt x="2340559" y="-31442"/>
                          <a:pt x="2520353" y="1239"/>
                          <a:pt x="2802693" y="0"/>
                        </a:cubicBezTo>
                        <a:cubicBezTo>
                          <a:pt x="3085033" y="-1239"/>
                          <a:pt x="3088119" y="54728"/>
                          <a:pt x="3303154" y="0"/>
                        </a:cubicBezTo>
                        <a:cubicBezTo>
                          <a:pt x="3518189" y="-54728"/>
                          <a:pt x="3838822" y="53148"/>
                          <a:pt x="4088763" y="0"/>
                        </a:cubicBezTo>
                        <a:cubicBezTo>
                          <a:pt x="4096778" y="405"/>
                          <a:pt x="4103802" y="7245"/>
                          <a:pt x="4104000" y="15237"/>
                        </a:cubicBezTo>
                        <a:cubicBezTo>
                          <a:pt x="4120563" y="52105"/>
                          <a:pt x="4103344" y="112729"/>
                          <a:pt x="4104000" y="164676"/>
                        </a:cubicBezTo>
                        <a:cubicBezTo>
                          <a:pt x="4102414" y="173981"/>
                          <a:pt x="4097417" y="180560"/>
                          <a:pt x="4088763" y="179913"/>
                        </a:cubicBezTo>
                        <a:cubicBezTo>
                          <a:pt x="3849476" y="211890"/>
                          <a:pt x="3585061" y="140514"/>
                          <a:pt x="3425360" y="179913"/>
                        </a:cubicBezTo>
                        <a:cubicBezTo>
                          <a:pt x="3265659" y="219312"/>
                          <a:pt x="3049848" y="131277"/>
                          <a:pt x="2924898" y="179913"/>
                        </a:cubicBezTo>
                        <a:cubicBezTo>
                          <a:pt x="2799948" y="228549"/>
                          <a:pt x="2587750" y="158602"/>
                          <a:pt x="2465172" y="179913"/>
                        </a:cubicBezTo>
                        <a:cubicBezTo>
                          <a:pt x="2342594" y="201224"/>
                          <a:pt x="2077074" y="122580"/>
                          <a:pt x="1964710" y="179913"/>
                        </a:cubicBezTo>
                        <a:cubicBezTo>
                          <a:pt x="1852346" y="237246"/>
                          <a:pt x="1559612" y="174015"/>
                          <a:pt x="1423513" y="179913"/>
                        </a:cubicBezTo>
                        <a:cubicBezTo>
                          <a:pt x="1287414" y="185811"/>
                          <a:pt x="1071305" y="146362"/>
                          <a:pt x="841581" y="179913"/>
                        </a:cubicBezTo>
                        <a:cubicBezTo>
                          <a:pt x="611857" y="213464"/>
                          <a:pt x="204912" y="129870"/>
                          <a:pt x="15237" y="179913"/>
                        </a:cubicBezTo>
                        <a:cubicBezTo>
                          <a:pt x="7543" y="181766"/>
                          <a:pt x="1971" y="174008"/>
                          <a:pt x="0" y="164676"/>
                        </a:cubicBezTo>
                        <a:cubicBezTo>
                          <a:pt x="-4185" y="119013"/>
                          <a:pt x="7819" y="60697"/>
                          <a:pt x="0" y="15237"/>
                        </a:cubicBezTo>
                        <a:close/>
                      </a:path>
                      <a:path w="4104000" h="179913" stroke="0" extrusionOk="0">
                        <a:moveTo>
                          <a:pt x="0" y="15237"/>
                        </a:moveTo>
                        <a:cubicBezTo>
                          <a:pt x="-1819" y="5700"/>
                          <a:pt x="5919" y="339"/>
                          <a:pt x="15237" y="0"/>
                        </a:cubicBezTo>
                        <a:cubicBezTo>
                          <a:pt x="300669" y="-29396"/>
                          <a:pt x="493226" y="5673"/>
                          <a:pt x="678640" y="0"/>
                        </a:cubicBezTo>
                        <a:cubicBezTo>
                          <a:pt x="864054" y="-5673"/>
                          <a:pt x="959969" y="47250"/>
                          <a:pt x="1219837" y="0"/>
                        </a:cubicBezTo>
                        <a:cubicBezTo>
                          <a:pt x="1479705" y="-47250"/>
                          <a:pt x="1499969" y="3671"/>
                          <a:pt x="1720299" y="0"/>
                        </a:cubicBezTo>
                        <a:cubicBezTo>
                          <a:pt x="1940629" y="-3671"/>
                          <a:pt x="2101420" y="29160"/>
                          <a:pt x="2342966" y="0"/>
                        </a:cubicBezTo>
                        <a:cubicBezTo>
                          <a:pt x="2584512" y="-29160"/>
                          <a:pt x="2653792" y="48947"/>
                          <a:pt x="2884163" y="0"/>
                        </a:cubicBezTo>
                        <a:cubicBezTo>
                          <a:pt x="3114534" y="-48947"/>
                          <a:pt x="3383817" y="34090"/>
                          <a:pt x="3547566" y="0"/>
                        </a:cubicBezTo>
                        <a:cubicBezTo>
                          <a:pt x="3711315" y="-34090"/>
                          <a:pt x="3915933" y="64189"/>
                          <a:pt x="4088763" y="0"/>
                        </a:cubicBezTo>
                        <a:cubicBezTo>
                          <a:pt x="4096006" y="1939"/>
                          <a:pt x="4103245" y="5946"/>
                          <a:pt x="4104000" y="15237"/>
                        </a:cubicBezTo>
                        <a:cubicBezTo>
                          <a:pt x="4108425" y="64367"/>
                          <a:pt x="4093554" y="102494"/>
                          <a:pt x="4104000" y="164676"/>
                        </a:cubicBezTo>
                        <a:cubicBezTo>
                          <a:pt x="4104565" y="173932"/>
                          <a:pt x="4097260" y="180766"/>
                          <a:pt x="4088763" y="179913"/>
                        </a:cubicBezTo>
                        <a:cubicBezTo>
                          <a:pt x="3980083" y="186612"/>
                          <a:pt x="3743982" y="155812"/>
                          <a:pt x="3629036" y="179913"/>
                        </a:cubicBezTo>
                        <a:cubicBezTo>
                          <a:pt x="3514090" y="204014"/>
                          <a:pt x="3108296" y="102996"/>
                          <a:pt x="2965634" y="179913"/>
                        </a:cubicBezTo>
                        <a:cubicBezTo>
                          <a:pt x="2822972" y="256830"/>
                          <a:pt x="2684692" y="145406"/>
                          <a:pt x="2465172" y="179913"/>
                        </a:cubicBezTo>
                        <a:cubicBezTo>
                          <a:pt x="2245652" y="214420"/>
                          <a:pt x="2123539" y="135650"/>
                          <a:pt x="1883240" y="179913"/>
                        </a:cubicBezTo>
                        <a:cubicBezTo>
                          <a:pt x="1642941" y="224176"/>
                          <a:pt x="1397141" y="142417"/>
                          <a:pt x="1219837" y="179913"/>
                        </a:cubicBezTo>
                        <a:cubicBezTo>
                          <a:pt x="1042533" y="217409"/>
                          <a:pt x="851506" y="145498"/>
                          <a:pt x="637905" y="179913"/>
                        </a:cubicBezTo>
                        <a:cubicBezTo>
                          <a:pt x="424304" y="214328"/>
                          <a:pt x="202880" y="110254"/>
                          <a:pt x="15237" y="179913"/>
                        </a:cubicBezTo>
                        <a:cubicBezTo>
                          <a:pt x="5886" y="179952"/>
                          <a:pt x="435" y="172307"/>
                          <a:pt x="0" y="164676"/>
                        </a:cubicBezTo>
                        <a:cubicBezTo>
                          <a:pt x="-16383" y="116939"/>
                          <a:pt x="10571" y="62090"/>
                          <a:pt x="0" y="1523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sz="900">
                <a:solidFill>
                  <a:srgbClr val="000000"/>
                </a:solidFill>
              </a:rPr>
            </a:br>
            <a:br>
              <a:rPr lang="en-US" sz="900">
                <a:solidFill>
                  <a:srgbClr val="000000"/>
                </a:solidFill>
              </a:rPr>
            </a:br>
            <a:r>
              <a:rPr lang="en-US" sz="900">
                <a:solidFill>
                  <a:srgbClr val="000000"/>
                </a:solidFill>
              </a:rPr>
              <a:t>HCA’s </a:t>
            </a:r>
            <a:r>
              <a:rPr lang="en-CA" sz="900">
                <a:solidFill>
                  <a:srgbClr val="000000"/>
                </a:solidFill>
              </a:rPr>
              <a:t>margins and FCF provide the financial flexibility to invest in disaster-resilient infrastructure and advanced supply chain systems at a rate higher than competitors </a:t>
            </a:r>
          </a:p>
          <a:p>
            <a:br>
              <a:rPr lang="en-CA" sz="900">
                <a:solidFill>
                  <a:srgbClr val="000000"/>
                </a:solidFill>
              </a:rPr>
            </a:br>
            <a:endParaRPr lang="en-US" sz="900" b="1">
              <a:solidFill>
                <a:srgbClr val="000000"/>
              </a:solidFill>
            </a:endParaRPr>
          </a:p>
        </p:txBody>
      </p:sp>
      <p:pic>
        <p:nvPicPr>
          <p:cNvPr id="3" name="Picture 2" descr="HCA Healthcare美国医疗保健提供商和医院运营商Logo - 云瑞Logo资源库">
            <a:extLst>
              <a:ext uri="{FF2B5EF4-FFF2-40B4-BE49-F238E27FC236}">
                <a16:creationId xmlns:a16="http://schemas.microsoft.com/office/drawing/2014/main" id="{F7D5C832-EC61-C4B3-66A4-F9F0D3A551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p:spPr>
      </p:pic>
      <p:graphicFrame>
        <p:nvGraphicFramePr>
          <p:cNvPr id="8" name="Chart 7">
            <a:extLst>
              <a:ext uri="{FF2B5EF4-FFF2-40B4-BE49-F238E27FC236}">
                <a16:creationId xmlns:a16="http://schemas.microsoft.com/office/drawing/2014/main" id="{38BFEE57-C3D9-AE39-C36F-997E6D19F535}"/>
              </a:ext>
            </a:extLst>
          </p:cNvPr>
          <p:cNvGraphicFramePr>
            <a:graphicFrameLocks/>
          </p:cNvGraphicFramePr>
          <p:nvPr>
            <p:extLst>
              <p:ext uri="{D42A27DB-BD31-4B8C-83A1-F6EECF244321}">
                <p14:modId xmlns:p14="http://schemas.microsoft.com/office/powerpoint/2010/main" val="1581705359"/>
              </p:ext>
            </p:extLst>
          </p:nvPr>
        </p:nvGraphicFramePr>
        <p:xfrm>
          <a:off x="368767" y="1882882"/>
          <a:ext cx="4093587" cy="1774586"/>
        </p:xfrm>
        <a:graphic>
          <a:graphicData uri="http://schemas.openxmlformats.org/drawingml/2006/chart">
            <c:chart xmlns:c="http://schemas.openxmlformats.org/drawingml/2006/chart" xmlns:r="http://schemas.openxmlformats.org/officeDocument/2006/relationships" r:id="rId5"/>
          </a:graphicData>
        </a:graphic>
      </p:graphicFrame>
      <p:sp>
        <p:nvSpPr>
          <p:cNvPr id="10" name="Triangle 9">
            <a:extLst>
              <a:ext uri="{FF2B5EF4-FFF2-40B4-BE49-F238E27FC236}">
                <a16:creationId xmlns:a16="http://schemas.microsoft.com/office/drawing/2014/main" id="{F4C771C7-3CE1-E41D-0F91-6E2102E386F6}"/>
              </a:ext>
            </a:extLst>
          </p:cNvPr>
          <p:cNvSpPr/>
          <p:nvPr/>
        </p:nvSpPr>
        <p:spPr>
          <a:xfrm rot="10800000">
            <a:off x="431799" y="3550355"/>
            <a:ext cx="4022866" cy="164438"/>
          </a:xfrm>
          <a:prstGeom prst="triangle">
            <a:avLst>
              <a:gd name="adj" fmla="val 5007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EA515D5-26BA-01F9-79AB-F92BA5E806FA}"/>
              </a:ext>
            </a:extLst>
          </p:cNvPr>
          <p:cNvSpPr/>
          <p:nvPr/>
        </p:nvSpPr>
        <p:spPr>
          <a:xfrm>
            <a:off x="4689336" y="5324434"/>
            <a:ext cx="4067630" cy="459201"/>
          </a:xfrm>
          <a:prstGeom prst="roundRect">
            <a:avLst>
              <a:gd name="adj" fmla="val 8456"/>
            </a:avLst>
          </a:prstGeom>
          <a:solidFill>
            <a:schemeClr val="tx1">
              <a:lumMod val="20000"/>
              <a:lumOff val="8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CA" sz="900" b="1" i="0" u="none" strike="noStrike">
                <a:solidFill>
                  <a:srgbClr val="000000"/>
                </a:solidFill>
                <a:effectLst/>
              </a:rPr>
              <a:t>Based on the pricing power of new services and operational efficiencies alone, this strategy will more than offset potential revenue losses from payer mix shifts or natural disaster impacts by 2027—full breakdown in appendix.</a:t>
            </a:r>
            <a:endParaRPr lang="en-CA" sz="900" i="0" u="none" strike="noStrike">
              <a:solidFill>
                <a:srgbClr val="000000"/>
              </a:solidFill>
              <a:effectLst/>
            </a:endParaRPr>
          </a:p>
        </p:txBody>
      </p:sp>
      <p:pic>
        <p:nvPicPr>
          <p:cNvPr id="5" name="Picture 4" descr="A white background with black dots&#10;&#10;Description automatically generated">
            <a:extLst>
              <a:ext uri="{FF2B5EF4-FFF2-40B4-BE49-F238E27FC236}">
                <a16:creationId xmlns:a16="http://schemas.microsoft.com/office/drawing/2014/main" id="{C0D94A12-B900-D231-41B4-FD0116B23C01}"/>
              </a:ext>
            </a:extLst>
          </p:cNvPr>
          <p:cNvPicPr>
            <a:picLocks noChangeAspect="1"/>
          </p:cNvPicPr>
          <p:nvPr/>
        </p:nvPicPr>
        <p:blipFill>
          <a:blip r:embed="rId6"/>
          <a:stretch>
            <a:fillRect/>
          </a:stretch>
        </p:blipFill>
        <p:spPr>
          <a:xfrm>
            <a:off x="6557995" y="6286197"/>
            <a:ext cx="2006192" cy="334278"/>
          </a:xfrm>
          <a:prstGeom prst="rect">
            <a:avLst/>
          </a:prstGeom>
        </p:spPr>
      </p:pic>
      <p:pic>
        <p:nvPicPr>
          <p:cNvPr id="7" name="Picture 6" descr="A white background with black dots&#10;&#10;Description automatically generated">
            <a:extLst>
              <a:ext uri="{FF2B5EF4-FFF2-40B4-BE49-F238E27FC236}">
                <a16:creationId xmlns:a16="http://schemas.microsoft.com/office/drawing/2014/main" id="{91C38E12-D6B8-326F-5FDD-C144024D184A}"/>
              </a:ext>
            </a:extLst>
          </p:cNvPr>
          <p:cNvPicPr>
            <a:picLocks noChangeAspect="1"/>
          </p:cNvPicPr>
          <p:nvPr/>
        </p:nvPicPr>
        <p:blipFill>
          <a:blip r:embed="rId6"/>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646559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F170B-1436-5489-C46A-AE7B8FFE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3B849-F671-C50B-BEEC-76077B7751E0}"/>
              </a:ext>
            </a:extLst>
          </p:cNvPr>
          <p:cNvSpPr>
            <a:spLocks noGrp="1"/>
          </p:cNvSpPr>
          <p:nvPr>
            <p:ph type="title"/>
          </p:nvPr>
        </p:nvSpPr>
        <p:spPr/>
        <p:txBody>
          <a:bodyPr/>
          <a:lstStyle/>
          <a:p>
            <a:r>
              <a:rPr lang="en-CA" sz="2000"/>
              <a:t>Thesis III: HCA is Safeguarded Against Regulatory Changes  </a:t>
            </a:r>
          </a:p>
        </p:txBody>
      </p:sp>
      <p:sp>
        <p:nvSpPr>
          <p:cNvPr id="3" name="Text Placeholder 2">
            <a:extLst>
              <a:ext uri="{FF2B5EF4-FFF2-40B4-BE49-F238E27FC236}">
                <a16:creationId xmlns:a16="http://schemas.microsoft.com/office/drawing/2014/main" id="{10F894B9-24B4-F348-7CA2-D8035375EBA3}"/>
              </a:ext>
            </a:extLst>
          </p:cNvPr>
          <p:cNvSpPr>
            <a:spLocks noGrp="1"/>
          </p:cNvSpPr>
          <p:nvPr>
            <p:ph type="body" sz="quarter" idx="17"/>
          </p:nvPr>
        </p:nvSpPr>
        <p:spPr>
          <a:xfrm>
            <a:off x="422175" y="6146055"/>
            <a:ext cx="6011865" cy="432346"/>
          </a:xfrm>
        </p:spPr>
        <p:txBody>
          <a:bodyPr/>
          <a:lstStyle/>
          <a:p>
            <a:r>
              <a:rPr lang="en-CA"/>
              <a:t>Sources: Yahoo Finance, Wall Street Journal</a:t>
            </a:r>
          </a:p>
        </p:txBody>
      </p:sp>
      <p:sp>
        <p:nvSpPr>
          <p:cNvPr id="4" name="Text Placeholder 3">
            <a:extLst>
              <a:ext uri="{FF2B5EF4-FFF2-40B4-BE49-F238E27FC236}">
                <a16:creationId xmlns:a16="http://schemas.microsoft.com/office/drawing/2014/main" id="{FFB89D2E-F9E8-7C04-4B3B-25973711FD3B}"/>
              </a:ext>
            </a:extLst>
          </p:cNvPr>
          <p:cNvSpPr>
            <a:spLocks noGrp="1"/>
          </p:cNvSpPr>
          <p:nvPr>
            <p:ph type="body" sz="quarter" idx="18"/>
          </p:nvPr>
        </p:nvSpPr>
        <p:spPr/>
        <p:txBody>
          <a:bodyPr/>
          <a:lstStyle/>
          <a:p>
            <a:r>
              <a:rPr lang="en-CA"/>
              <a:t>Revenue Diversification and Regulatory Resilience</a:t>
            </a:r>
          </a:p>
        </p:txBody>
      </p:sp>
      <p:sp>
        <p:nvSpPr>
          <p:cNvPr id="5" name="Text Placeholder 4">
            <a:extLst>
              <a:ext uri="{FF2B5EF4-FFF2-40B4-BE49-F238E27FC236}">
                <a16:creationId xmlns:a16="http://schemas.microsoft.com/office/drawing/2014/main" id="{112B2FF1-13C1-8922-9685-7E1A5B65EAE8}"/>
              </a:ext>
            </a:extLst>
          </p:cNvPr>
          <p:cNvSpPr>
            <a:spLocks noGrp="1"/>
          </p:cNvSpPr>
          <p:nvPr>
            <p:ph type="body" sz="quarter" idx="24"/>
          </p:nvPr>
        </p:nvSpPr>
        <p:spPr/>
        <p:txBody>
          <a:bodyPr/>
          <a:lstStyle/>
          <a:p>
            <a:r>
              <a:rPr lang="en-CA"/>
              <a:t>HCA’s Payer &amp; Insurance Distribution</a:t>
            </a:r>
          </a:p>
        </p:txBody>
      </p:sp>
      <p:sp>
        <p:nvSpPr>
          <p:cNvPr id="6" name="Text Placeholder 5">
            <a:extLst>
              <a:ext uri="{FF2B5EF4-FFF2-40B4-BE49-F238E27FC236}">
                <a16:creationId xmlns:a16="http://schemas.microsoft.com/office/drawing/2014/main" id="{84E0030E-3F3B-F792-8657-AF0ADB4380BE}"/>
              </a:ext>
            </a:extLst>
          </p:cNvPr>
          <p:cNvSpPr>
            <a:spLocks noGrp="1"/>
          </p:cNvSpPr>
          <p:nvPr>
            <p:ph type="body" sz="quarter" idx="25"/>
          </p:nvPr>
        </p:nvSpPr>
        <p:spPr>
          <a:xfrm>
            <a:off x="4752202" y="3980009"/>
            <a:ext cx="3960000" cy="0"/>
          </a:xfrm>
        </p:spPr>
        <p:txBody>
          <a:bodyPr/>
          <a:lstStyle/>
          <a:p>
            <a:r>
              <a:rPr lang="en-CA"/>
              <a:t>HCA &amp; Competitor Payer Mix</a:t>
            </a:r>
          </a:p>
        </p:txBody>
      </p:sp>
      <p:sp>
        <p:nvSpPr>
          <p:cNvPr id="7" name="Text Placeholder 6">
            <a:extLst>
              <a:ext uri="{FF2B5EF4-FFF2-40B4-BE49-F238E27FC236}">
                <a16:creationId xmlns:a16="http://schemas.microsoft.com/office/drawing/2014/main" id="{B97C127B-BB2B-20B0-425C-32B95B621AD4}"/>
              </a:ext>
            </a:extLst>
          </p:cNvPr>
          <p:cNvSpPr>
            <a:spLocks noGrp="1"/>
          </p:cNvSpPr>
          <p:nvPr>
            <p:ph type="body" sz="quarter" idx="13"/>
          </p:nvPr>
        </p:nvSpPr>
        <p:spPr/>
        <p:txBody>
          <a:bodyPr/>
          <a:lstStyle/>
          <a:p>
            <a:r>
              <a:rPr lang="en-CA" u="none" strike="noStrike">
                <a:solidFill>
                  <a:srgbClr val="000000"/>
                </a:solidFill>
                <a:effectLst/>
                <a:latin typeface="Garamond" panose="02020404030301010803" pitchFamily="18" charset="0"/>
              </a:rPr>
              <a:t>Street underestimates HCA’s diverse payer and geographic mix, a key catalyst to consistent price appreciation</a:t>
            </a:r>
            <a:endParaRPr lang="en-CA">
              <a:latin typeface="Garamond" panose="02020404030301010803" pitchFamily="18" charset="0"/>
            </a:endParaRPr>
          </a:p>
        </p:txBody>
      </p:sp>
      <p:sp>
        <p:nvSpPr>
          <p:cNvPr id="8" name="Content Placeholder 7">
            <a:extLst>
              <a:ext uri="{FF2B5EF4-FFF2-40B4-BE49-F238E27FC236}">
                <a16:creationId xmlns:a16="http://schemas.microsoft.com/office/drawing/2014/main" id="{F7E26ED0-1C92-576D-74B0-9316119498EB}"/>
              </a:ext>
            </a:extLst>
          </p:cNvPr>
          <p:cNvSpPr>
            <a:spLocks noGrp="1"/>
          </p:cNvSpPr>
          <p:nvPr>
            <p:ph idx="20"/>
          </p:nvPr>
        </p:nvSpPr>
        <p:spPr>
          <a:xfrm>
            <a:off x="431800" y="1710000"/>
            <a:ext cx="8280399" cy="1894157"/>
          </a:xfrm>
        </p:spPr>
        <p:txBody>
          <a:bodyPr>
            <a:normAutofit lnSpcReduction="10000"/>
          </a:bodyPr>
          <a:lstStyle/>
          <a:p>
            <a:r>
              <a:rPr lang="en-CA" b="0" i="0" u="none" strike="noStrike">
                <a:solidFill>
                  <a:srgbClr val="000000"/>
                </a:solidFill>
                <a:effectLst/>
                <a:latin typeface="Garamond" panose="02020404030301010803" pitchFamily="18" charset="0"/>
              </a:rPr>
              <a:t>By balancing revenues across private insurance (49%), Medicare (23%), and Medicaid (16%), and uninsured patients (8%), HCA reduces dependence on any revenue stream; providing stability against policy change, particularly government reimbursement rates</a:t>
            </a:r>
          </a:p>
          <a:p>
            <a:r>
              <a:rPr lang="en-CA">
                <a:solidFill>
                  <a:srgbClr val="000000"/>
                </a:solidFill>
                <a:latin typeface="Garamond" panose="02020404030301010803" pitchFamily="18" charset="0"/>
              </a:rPr>
              <a:t>State-by-state diversification hedges against risks present from changes in state legislation while enjoying the benefit of shifting resource allocation to high growth areas, HCA is uniquely positioned due to strong geographical diversification and tailwinds from population growth in existing markets</a:t>
            </a:r>
          </a:p>
          <a:p>
            <a:r>
              <a:rPr lang="en-CA">
                <a:solidFill>
                  <a:srgbClr val="000000"/>
                </a:solidFill>
                <a:latin typeface="Garamond" panose="02020404030301010803" pitchFamily="18" charset="0"/>
              </a:rPr>
              <a:t>Distribution allows HCA to insulate itself against measures such as ACA expiration and site-neutral, state directed payment</a:t>
            </a:r>
          </a:p>
          <a:p>
            <a:r>
              <a:rPr lang="en-CA" b="0" i="0" u="none" strike="noStrike">
                <a:solidFill>
                  <a:srgbClr val="000000"/>
                </a:solidFill>
                <a:effectLst/>
                <a:latin typeface="Garamond" panose="02020404030301010803" pitchFamily="18" charset="0"/>
              </a:rPr>
              <a:t>HCA has invested over </a:t>
            </a:r>
            <a:r>
              <a:rPr lang="en-CA" i="0" u="none" strike="noStrike">
                <a:solidFill>
                  <a:srgbClr val="000000"/>
                </a:solidFill>
                <a:effectLst/>
                <a:latin typeface="Garamond" panose="02020404030301010803" pitchFamily="18" charset="0"/>
              </a:rPr>
              <a:t>$600 million </a:t>
            </a:r>
            <a:r>
              <a:rPr lang="en-CA" b="0" i="0" u="none" strike="noStrike">
                <a:solidFill>
                  <a:srgbClr val="000000"/>
                </a:solidFill>
                <a:effectLst/>
                <a:latin typeface="Garamond" panose="02020404030301010803" pitchFamily="18" charset="0"/>
              </a:rPr>
              <a:t>in compliance infrastructure and systems, ensuring adherence to </a:t>
            </a:r>
            <a:r>
              <a:rPr lang="en-CA">
                <a:solidFill>
                  <a:srgbClr val="000000"/>
                </a:solidFill>
                <a:latin typeface="Garamond" panose="02020404030301010803" pitchFamily="18" charset="0"/>
              </a:rPr>
              <a:t>key </a:t>
            </a:r>
            <a:r>
              <a:rPr lang="en-CA" b="0" i="0" u="none" strike="noStrike">
                <a:solidFill>
                  <a:srgbClr val="000000"/>
                </a:solidFill>
                <a:effectLst/>
                <a:latin typeface="Garamond" panose="02020404030301010803" pitchFamily="18" charset="0"/>
              </a:rPr>
              <a:t>regulation, with over </a:t>
            </a:r>
            <a:r>
              <a:rPr lang="en-CA" i="0" u="none" strike="noStrike">
                <a:solidFill>
                  <a:srgbClr val="000000"/>
                </a:solidFill>
                <a:effectLst/>
                <a:latin typeface="Garamond" panose="02020404030301010803" pitchFamily="18" charset="0"/>
              </a:rPr>
              <a:t>96% of facilities achieving compliance with value-based care mandates</a:t>
            </a:r>
            <a:r>
              <a:rPr lang="en-CA" b="0" i="0" u="none" strike="noStrike">
                <a:solidFill>
                  <a:srgbClr val="000000"/>
                </a:solidFill>
                <a:effectLst/>
                <a:latin typeface="Garamond" panose="02020404030301010803" pitchFamily="18" charset="0"/>
              </a:rPr>
              <a:t>, HCA reduces exposure to penalties and regulatory disruptions</a:t>
            </a:r>
            <a:endParaRPr lang="en-CA">
              <a:latin typeface="Garamond" panose="02020404030301010803" pitchFamily="18" charset="0"/>
            </a:endParaRPr>
          </a:p>
        </p:txBody>
      </p:sp>
      <p:pic>
        <p:nvPicPr>
          <p:cNvPr id="11" name="Picture 2" descr="HCA Healthcare美国医疗保健提供商和医院运营商Logo - 云瑞Logo资源库">
            <a:extLst>
              <a:ext uri="{FF2B5EF4-FFF2-40B4-BE49-F238E27FC236}">
                <a16:creationId xmlns:a16="http://schemas.microsoft.com/office/drawing/2014/main" id="{D3310138-00D2-6846-CA98-CF076D2AE2B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hart 14">
            <a:extLst>
              <a:ext uri="{FF2B5EF4-FFF2-40B4-BE49-F238E27FC236}">
                <a16:creationId xmlns:a16="http://schemas.microsoft.com/office/drawing/2014/main" id="{D659A091-1355-E740-1015-797CD4DD9E7E}"/>
              </a:ext>
            </a:extLst>
          </p:cNvPr>
          <p:cNvGraphicFramePr>
            <a:graphicFrameLocks/>
          </p:cNvGraphicFramePr>
          <p:nvPr/>
        </p:nvGraphicFramePr>
        <p:xfrm>
          <a:off x="71719" y="4019808"/>
          <a:ext cx="4320082" cy="19636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85B928BF-32D9-D312-5A7F-DFBC956AE00B}"/>
              </a:ext>
            </a:extLst>
          </p:cNvPr>
          <p:cNvGraphicFramePr>
            <a:graphicFrameLocks/>
          </p:cNvGraphicFramePr>
          <p:nvPr/>
        </p:nvGraphicFramePr>
        <p:xfrm>
          <a:off x="4752199" y="4019808"/>
          <a:ext cx="3960000" cy="2126235"/>
        </p:xfrm>
        <a:graphic>
          <a:graphicData uri="http://schemas.openxmlformats.org/drawingml/2006/chart">
            <c:chart xmlns:c="http://schemas.openxmlformats.org/drawingml/2006/chart" xmlns:r="http://schemas.openxmlformats.org/officeDocument/2006/relationships" r:id="rId5"/>
          </a:graphicData>
        </a:graphic>
      </p:graphicFrame>
      <p:sp>
        <p:nvSpPr>
          <p:cNvPr id="17" name="Rectangle 16">
            <a:extLst>
              <a:ext uri="{FF2B5EF4-FFF2-40B4-BE49-F238E27FC236}">
                <a16:creationId xmlns:a16="http://schemas.microsoft.com/office/drawing/2014/main" id="{BD6F43D9-81CA-7A51-5F40-428756D19EA6}"/>
              </a:ext>
            </a:extLst>
          </p:cNvPr>
          <p:cNvSpPr/>
          <p:nvPr/>
        </p:nvSpPr>
        <p:spPr>
          <a:xfrm>
            <a:off x="7746124" y="4158593"/>
            <a:ext cx="564055" cy="959945"/>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711B59-4274-253E-6769-2A8132D98FE7}"/>
              </a:ext>
            </a:extLst>
          </p:cNvPr>
          <p:cNvSpPr/>
          <p:nvPr/>
        </p:nvSpPr>
        <p:spPr>
          <a:xfrm>
            <a:off x="6604000" y="4933313"/>
            <a:ext cx="539531" cy="444480"/>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
            <a:extLst>
              <a:ext uri="{FF2B5EF4-FFF2-40B4-BE49-F238E27FC236}">
                <a16:creationId xmlns:a16="http://schemas.microsoft.com/office/drawing/2014/main" id="{87A4F3C9-04A6-B26E-A257-4DBD4716E79D}"/>
              </a:ext>
            </a:extLst>
          </p:cNvPr>
          <p:cNvSpPr txBox="1">
            <a:spLocks/>
          </p:cNvSpPr>
          <p:nvPr/>
        </p:nvSpPr>
        <p:spPr>
          <a:xfrm>
            <a:off x="5676340" y="4032268"/>
            <a:ext cx="2351811" cy="554435"/>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800"/>
              <a:t>An overreliance on </a:t>
            </a:r>
            <a:r>
              <a:rPr lang="en-CA" sz="800" i="1"/>
              <a:t>both</a:t>
            </a:r>
            <a:r>
              <a:rPr lang="en-CA" sz="800"/>
              <a:t> private and govt. payers is inherently risky; HCA is insulated from both impending Medicare regulation and site-neutral payment </a:t>
            </a:r>
          </a:p>
        </p:txBody>
      </p:sp>
      <p:sp>
        <p:nvSpPr>
          <p:cNvPr id="22" name="Rectangle 21">
            <a:extLst>
              <a:ext uri="{FF2B5EF4-FFF2-40B4-BE49-F238E27FC236}">
                <a16:creationId xmlns:a16="http://schemas.microsoft.com/office/drawing/2014/main" id="{411686A0-6652-951C-562F-D6636A865E49}"/>
              </a:ext>
            </a:extLst>
          </p:cNvPr>
          <p:cNvSpPr/>
          <p:nvPr/>
        </p:nvSpPr>
        <p:spPr>
          <a:xfrm>
            <a:off x="6512482" y="6284828"/>
            <a:ext cx="2199717" cy="3318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A4806E51-1396-1FDC-E6B8-4511C50F6A39}"/>
              </a:ext>
            </a:extLst>
          </p:cNvPr>
          <p:cNvCxnSpPr>
            <a:cxnSpLocks/>
          </p:cNvCxnSpPr>
          <p:nvPr/>
        </p:nvCxnSpPr>
        <p:spPr>
          <a:xfrm rot="16200000" flipV="1">
            <a:off x="6313775" y="4643078"/>
            <a:ext cx="346600" cy="233850"/>
          </a:xfrm>
          <a:prstGeom prst="bentConnector3">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672BB34C-9B0E-A1F5-21B8-87DD902B0CC1}"/>
              </a:ext>
            </a:extLst>
          </p:cNvPr>
          <p:cNvCxnSpPr>
            <a:cxnSpLocks/>
          </p:cNvCxnSpPr>
          <p:nvPr/>
        </p:nvCxnSpPr>
        <p:spPr>
          <a:xfrm rot="10800000">
            <a:off x="7342554" y="4586702"/>
            <a:ext cx="403570" cy="220012"/>
          </a:xfrm>
          <a:prstGeom prst="bentConnector3">
            <a:avLst>
              <a:gd name="adj1" fmla="val 50000"/>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descr="A white background with black dots&#10;&#10;Description automatically generated">
            <a:extLst>
              <a:ext uri="{FF2B5EF4-FFF2-40B4-BE49-F238E27FC236}">
                <a16:creationId xmlns:a16="http://schemas.microsoft.com/office/drawing/2014/main" id="{84B9DC4F-50E5-41EA-3668-DCABC82A3669}"/>
              </a:ext>
            </a:extLst>
          </p:cNvPr>
          <p:cNvPicPr>
            <a:picLocks noChangeAspect="1"/>
          </p:cNvPicPr>
          <p:nvPr/>
        </p:nvPicPr>
        <p:blipFill>
          <a:blip r:embed="rId6"/>
          <a:stretch>
            <a:fillRect/>
          </a:stretch>
        </p:blipFill>
        <p:spPr>
          <a:xfrm>
            <a:off x="6557995" y="6286197"/>
            <a:ext cx="2006192" cy="334278"/>
          </a:xfrm>
          <a:prstGeom prst="rect">
            <a:avLst/>
          </a:prstGeom>
        </p:spPr>
      </p:pic>
    </p:spTree>
    <p:extLst>
      <p:ext uri="{BB962C8B-B14F-4D97-AF65-F5344CB8AC3E}">
        <p14:creationId xmlns:p14="http://schemas.microsoft.com/office/powerpoint/2010/main" val="1160586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350EE25-E92E-20F9-CBE7-47AEB3753972}"/>
            </a:ext>
          </a:extLst>
        </p:cNvPr>
        <p:cNvGrpSpPr/>
        <p:nvPr/>
      </p:nvGrpSpPr>
      <p:grpSpPr>
        <a:xfrm>
          <a:off x="0" y="0"/>
          <a:ext cx="0" cy="0"/>
          <a:chOff x="0" y="0"/>
          <a:chExt cx="0" cy="0"/>
        </a:xfrm>
      </p:grpSpPr>
      <p:sp>
        <p:nvSpPr>
          <p:cNvPr id="158" name="Google Shape;158;p15">
            <a:extLst>
              <a:ext uri="{FF2B5EF4-FFF2-40B4-BE49-F238E27FC236}">
                <a16:creationId xmlns:a16="http://schemas.microsoft.com/office/drawing/2014/main" id="{216CE3C3-2E4D-457F-BAD8-91BCEE82978C}"/>
              </a:ext>
            </a:extLst>
          </p:cNvPr>
          <p:cNvSpPr txBox="1">
            <a:spLocks noGrp="1"/>
          </p:cNvSpPr>
          <p:nvPr>
            <p:ph type="body" idx="1"/>
          </p:nvPr>
        </p:nvSpPr>
        <p:spPr>
          <a:xfrm>
            <a:off x="1244799" y="2849663"/>
            <a:ext cx="2753996" cy="904240"/>
          </a:xfrm>
          <a:prstGeom prst="rect">
            <a:avLst/>
          </a:prstGeom>
          <a:noFill/>
          <a:ln>
            <a:noFill/>
          </a:ln>
        </p:spPr>
        <p:txBody>
          <a:bodyPr spcFirstLastPara="1" wrap="square" lIns="0" tIns="0" rIns="0" bIns="0" anchor="t" anchorCtr="0">
            <a:normAutofit lnSpcReduction="10000"/>
          </a:bodyPr>
          <a:lstStyle/>
          <a:p>
            <a:pPr marL="0" lvl="0" indent="0" algn="l" rtl="0">
              <a:lnSpc>
                <a:spcPct val="100000"/>
              </a:lnSpc>
              <a:spcBef>
                <a:spcPts val="0"/>
              </a:spcBef>
              <a:spcAft>
                <a:spcPts val="0"/>
              </a:spcAft>
              <a:buSzPts val="6000"/>
              <a:buNone/>
            </a:pPr>
            <a:r>
              <a:rPr lang="en-CA"/>
              <a:t>III. </a:t>
            </a:r>
            <a:endParaRPr/>
          </a:p>
        </p:txBody>
      </p:sp>
      <p:sp>
        <p:nvSpPr>
          <p:cNvPr id="159" name="Google Shape;159;p15">
            <a:extLst>
              <a:ext uri="{FF2B5EF4-FFF2-40B4-BE49-F238E27FC236}">
                <a16:creationId xmlns:a16="http://schemas.microsoft.com/office/drawing/2014/main" id="{B5A2BA2C-C039-EF04-9F15-F96545661DAA}"/>
              </a:ext>
            </a:extLst>
          </p:cNvPr>
          <p:cNvSpPr txBox="1">
            <a:spLocks noGrp="1"/>
          </p:cNvSpPr>
          <p:nvPr>
            <p:ph type="body" idx="2"/>
          </p:nvPr>
        </p:nvSpPr>
        <p:spPr>
          <a:xfrm>
            <a:off x="1244799" y="3757531"/>
            <a:ext cx="2753996" cy="739919"/>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SzPts val="2400"/>
              <a:buNone/>
            </a:pPr>
            <a:r>
              <a:rPr lang="en-CA"/>
              <a:t>Valuation</a:t>
            </a:r>
            <a:endParaRPr/>
          </a:p>
        </p:txBody>
      </p:sp>
      <p:pic>
        <p:nvPicPr>
          <p:cNvPr id="2" name="Picture 1" descr="A white background with black dots&#10;&#10;Description automatically generated">
            <a:extLst>
              <a:ext uri="{FF2B5EF4-FFF2-40B4-BE49-F238E27FC236}">
                <a16:creationId xmlns:a16="http://schemas.microsoft.com/office/drawing/2014/main" id="{DEE46908-D1BA-9B14-7D32-58B9ADB1F9BF}"/>
              </a:ext>
            </a:extLst>
          </p:cNvPr>
          <p:cNvPicPr>
            <a:picLocks noChangeAspect="1"/>
          </p:cNvPicPr>
          <p:nvPr/>
        </p:nvPicPr>
        <p:blipFill>
          <a:blip r:embed="rId3"/>
          <a:stretch>
            <a:fillRect/>
          </a:stretch>
        </p:blipFill>
        <p:spPr>
          <a:xfrm>
            <a:off x="6557995" y="6263373"/>
            <a:ext cx="2121548" cy="353499"/>
          </a:xfrm>
          <a:prstGeom prst="rect">
            <a:avLst/>
          </a:prstGeom>
        </p:spPr>
      </p:pic>
    </p:spTree>
    <p:extLst>
      <p:ext uri="{BB962C8B-B14F-4D97-AF65-F5344CB8AC3E}">
        <p14:creationId xmlns:p14="http://schemas.microsoft.com/office/powerpoint/2010/main" val="328727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79D9-18EA-20AC-EEF4-94FBC6AE1EB1}"/>
              </a:ext>
            </a:extLst>
          </p:cNvPr>
          <p:cNvSpPr>
            <a:spLocks noGrp="1"/>
          </p:cNvSpPr>
          <p:nvPr>
            <p:ph type="title"/>
          </p:nvPr>
        </p:nvSpPr>
        <p:spPr/>
        <p:txBody>
          <a:bodyPr/>
          <a:lstStyle/>
          <a:p>
            <a:r>
              <a:rPr lang="en-CA" sz="2000"/>
              <a:t>Valuation: Discounted Cash Flow</a:t>
            </a:r>
            <a:endParaRPr lang="en-US" sz="2000"/>
          </a:p>
        </p:txBody>
      </p:sp>
      <p:sp>
        <p:nvSpPr>
          <p:cNvPr id="3" name="Text Placeholder 2">
            <a:extLst>
              <a:ext uri="{FF2B5EF4-FFF2-40B4-BE49-F238E27FC236}">
                <a16:creationId xmlns:a16="http://schemas.microsoft.com/office/drawing/2014/main" id="{9A1EE5B7-280D-1B35-F809-42ED09A5FD1D}"/>
              </a:ext>
            </a:extLst>
          </p:cNvPr>
          <p:cNvSpPr>
            <a:spLocks noGrp="1"/>
          </p:cNvSpPr>
          <p:nvPr>
            <p:ph type="body" sz="quarter" idx="13"/>
          </p:nvPr>
        </p:nvSpPr>
        <p:spPr/>
        <p:txBody>
          <a:bodyPr/>
          <a:lstStyle/>
          <a:p>
            <a:r>
              <a:rPr lang="en-US">
                <a:solidFill>
                  <a:srgbClr val="000000"/>
                </a:solidFill>
              </a:rPr>
              <a:t>Revenue and Expense Projection</a:t>
            </a:r>
          </a:p>
        </p:txBody>
      </p:sp>
      <p:sp>
        <p:nvSpPr>
          <p:cNvPr id="4" name="Text Placeholder 3">
            <a:extLst>
              <a:ext uri="{FF2B5EF4-FFF2-40B4-BE49-F238E27FC236}">
                <a16:creationId xmlns:a16="http://schemas.microsoft.com/office/drawing/2014/main" id="{56AB3F70-2563-9A89-A513-14373D1EA44F}"/>
              </a:ext>
            </a:extLst>
          </p:cNvPr>
          <p:cNvSpPr>
            <a:spLocks noGrp="1"/>
          </p:cNvSpPr>
          <p:nvPr>
            <p:ph type="body" sz="quarter" idx="17"/>
          </p:nvPr>
        </p:nvSpPr>
        <p:spPr/>
        <p:txBody>
          <a:bodyPr/>
          <a:lstStyle/>
          <a:p>
            <a:r>
              <a:rPr lang="en-US"/>
              <a:t>Sources: Capital IQ</a:t>
            </a:r>
          </a:p>
        </p:txBody>
      </p:sp>
      <p:pic>
        <p:nvPicPr>
          <p:cNvPr id="11" name="Picture 10" descr="A white background with black dots&#10;&#10;Description automatically generated">
            <a:extLst>
              <a:ext uri="{FF2B5EF4-FFF2-40B4-BE49-F238E27FC236}">
                <a16:creationId xmlns:a16="http://schemas.microsoft.com/office/drawing/2014/main" id="{F9E3FBA9-2E7F-50E5-666C-588E83FCD6AE}"/>
              </a:ext>
            </a:extLst>
          </p:cNvPr>
          <p:cNvPicPr>
            <a:picLocks noChangeAspect="1"/>
          </p:cNvPicPr>
          <p:nvPr/>
        </p:nvPicPr>
        <p:blipFill>
          <a:blip r:embed="rId2"/>
          <a:stretch>
            <a:fillRect/>
          </a:stretch>
        </p:blipFill>
        <p:spPr>
          <a:xfrm>
            <a:off x="6557995" y="6286197"/>
            <a:ext cx="2006192" cy="334278"/>
          </a:xfrm>
          <a:prstGeom prst="rect">
            <a:avLst/>
          </a:prstGeom>
        </p:spPr>
      </p:pic>
      <p:sp>
        <p:nvSpPr>
          <p:cNvPr id="29" name="Text Placeholder 3">
            <a:extLst>
              <a:ext uri="{FF2B5EF4-FFF2-40B4-BE49-F238E27FC236}">
                <a16:creationId xmlns:a16="http://schemas.microsoft.com/office/drawing/2014/main" id="{4B7A9B73-AE61-BE89-3F79-51553C308F3B}"/>
              </a:ext>
            </a:extLst>
          </p:cNvPr>
          <p:cNvSpPr>
            <a:spLocks noGrp="1"/>
          </p:cNvSpPr>
          <p:nvPr>
            <p:ph type="body" sz="quarter" idx="18"/>
          </p:nvPr>
        </p:nvSpPr>
        <p:spPr>
          <a:xfrm>
            <a:off x="431800" y="1613559"/>
            <a:ext cx="8280400" cy="0"/>
          </a:xfrm>
        </p:spPr>
        <p:txBody>
          <a:bodyPr/>
          <a:lstStyle/>
          <a:p>
            <a:r>
              <a:rPr lang="en-US">
                <a:solidFill>
                  <a:srgbClr val="000000"/>
                </a:solidFill>
              </a:rPr>
              <a:t>Revenue and Expense Projection</a:t>
            </a:r>
          </a:p>
        </p:txBody>
      </p:sp>
      <p:pic>
        <p:nvPicPr>
          <p:cNvPr id="34" name="Picture 33" descr="A screenshot of a spreadsheet&#10;&#10;Description automatically generated">
            <a:extLst>
              <a:ext uri="{FF2B5EF4-FFF2-40B4-BE49-F238E27FC236}">
                <a16:creationId xmlns:a16="http://schemas.microsoft.com/office/drawing/2014/main" id="{2378728D-9EE3-537A-195A-C95F0E477088}"/>
              </a:ext>
            </a:extLst>
          </p:cNvPr>
          <p:cNvPicPr>
            <a:picLocks noChangeAspect="1"/>
          </p:cNvPicPr>
          <p:nvPr/>
        </p:nvPicPr>
        <p:blipFill rotWithShape="1">
          <a:blip r:embed="rId3"/>
          <a:srcRect l="908" t="2371" r="1100"/>
          <a:stretch/>
        </p:blipFill>
        <p:spPr>
          <a:xfrm>
            <a:off x="1920460" y="1697756"/>
            <a:ext cx="5303079" cy="2381635"/>
          </a:xfrm>
          <a:prstGeom prst="rect">
            <a:avLst/>
          </a:prstGeom>
        </p:spPr>
      </p:pic>
      <p:pic>
        <p:nvPicPr>
          <p:cNvPr id="35" name="Picture 34" descr="A screenshot of a graph&#10;&#10;Description automatically generated">
            <a:extLst>
              <a:ext uri="{FF2B5EF4-FFF2-40B4-BE49-F238E27FC236}">
                <a16:creationId xmlns:a16="http://schemas.microsoft.com/office/drawing/2014/main" id="{60F709AE-FB2F-B3E6-673A-F4937762B09F}"/>
              </a:ext>
            </a:extLst>
          </p:cNvPr>
          <p:cNvPicPr>
            <a:picLocks noChangeAspect="1"/>
          </p:cNvPicPr>
          <p:nvPr/>
        </p:nvPicPr>
        <p:blipFill rotWithShape="1">
          <a:blip r:embed="rId4"/>
          <a:srcRect l="2007" t="3237" r="1841"/>
          <a:stretch/>
        </p:blipFill>
        <p:spPr>
          <a:xfrm>
            <a:off x="1920459" y="4145431"/>
            <a:ext cx="5303079" cy="2006145"/>
          </a:xfrm>
          <a:prstGeom prst="rect">
            <a:avLst/>
          </a:prstGeom>
        </p:spPr>
      </p:pic>
      <p:pic>
        <p:nvPicPr>
          <p:cNvPr id="36" name="Picture 2" descr="HCA Healthcare美国医疗保健提供商和医院运营商Logo - 云瑞Logo资源库">
            <a:extLst>
              <a:ext uri="{FF2B5EF4-FFF2-40B4-BE49-F238E27FC236}">
                <a16:creationId xmlns:a16="http://schemas.microsoft.com/office/drawing/2014/main" id="{B9512708-515B-F3F6-A8EC-E7F95B772AA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dots&#10;&#10;Description automatically generated">
            <a:extLst>
              <a:ext uri="{FF2B5EF4-FFF2-40B4-BE49-F238E27FC236}">
                <a16:creationId xmlns:a16="http://schemas.microsoft.com/office/drawing/2014/main" id="{8612C8B2-E60D-9FDF-BB98-B45DB3BD2A91}"/>
              </a:ext>
            </a:extLst>
          </p:cNvPr>
          <p:cNvPicPr>
            <a:picLocks noChangeAspect="1"/>
          </p:cNvPicPr>
          <p:nvPr/>
        </p:nvPicPr>
        <p:blipFill>
          <a:blip r:embed="rId2"/>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4744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79D9-18EA-20AC-EEF4-94FBC6AE1EB1}"/>
              </a:ext>
            </a:extLst>
          </p:cNvPr>
          <p:cNvSpPr>
            <a:spLocks noGrp="1"/>
          </p:cNvSpPr>
          <p:nvPr>
            <p:ph type="title"/>
          </p:nvPr>
        </p:nvSpPr>
        <p:spPr/>
        <p:txBody>
          <a:bodyPr/>
          <a:lstStyle/>
          <a:p>
            <a:r>
              <a:rPr lang="en-CA" sz="2000"/>
              <a:t>Valuation: Discounted Cash Flow</a:t>
            </a:r>
            <a:endParaRPr lang="en-US" sz="2000"/>
          </a:p>
        </p:txBody>
      </p:sp>
      <p:sp>
        <p:nvSpPr>
          <p:cNvPr id="3" name="Text Placeholder 2">
            <a:extLst>
              <a:ext uri="{FF2B5EF4-FFF2-40B4-BE49-F238E27FC236}">
                <a16:creationId xmlns:a16="http://schemas.microsoft.com/office/drawing/2014/main" id="{9A1EE5B7-280D-1B35-F809-42ED09A5FD1D}"/>
              </a:ext>
            </a:extLst>
          </p:cNvPr>
          <p:cNvSpPr>
            <a:spLocks noGrp="1"/>
          </p:cNvSpPr>
          <p:nvPr>
            <p:ph type="body" sz="quarter" idx="13"/>
          </p:nvPr>
        </p:nvSpPr>
        <p:spPr/>
        <p:txBody>
          <a:bodyPr/>
          <a:lstStyle/>
          <a:p>
            <a:r>
              <a:rPr lang="en-US">
                <a:solidFill>
                  <a:srgbClr val="000000"/>
                </a:solidFill>
              </a:rPr>
              <a:t>WACC and Sensitivity</a:t>
            </a:r>
          </a:p>
        </p:txBody>
      </p:sp>
      <p:sp>
        <p:nvSpPr>
          <p:cNvPr id="4" name="Text Placeholder 3">
            <a:extLst>
              <a:ext uri="{FF2B5EF4-FFF2-40B4-BE49-F238E27FC236}">
                <a16:creationId xmlns:a16="http://schemas.microsoft.com/office/drawing/2014/main" id="{56AB3F70-2563-9A89-A513-14373D1EA44F}"/>
              </a:ext>
            </a:extLst>
          </p:cNvPr>
          <p:cNvSpPr>
            <a:spLocks noGrp="1"/>
          </p:cNvSpPr>
          <p:nvPr>
            <p:ph type="body" sz="quarter" idx="17"/>
          </p:nvPr>
        </p:nvSpPr>
        <p:spPr/>
        <p:txBody>
          <a:bodyPr/>
          <a:lstStyle/>
          <a:p>
            <a:r>
              <a:rPr lang="en-US"/>
              <a:t>Sources: Capital IQ</a:t>
            </a:r>
          </a:p>
        </p:txBody>
      </p:sp>
      <p:sp>
        <p:nvSpPr>
          <p:cNvPr id="33" name="Rounded Rectangle 32">
            <a:extLst>
              <a:ext uri="{FF2B5EF4-FFF2-40B4-BE49-F238E27FC236}">
                <a16:creationId xmlns:a16="http://schemas.microsoft.com/office/drawing/2014/main" id="{65B6CD5B-9C99-5B64-3E27-E0C80EA1BB2B}"/>
              </a:ext>
            </a:extLst>
          </p:cNvPr>
          <p:cNvSpPr/>
          <p:nvPr/>
        </p:nvSpPr>
        <p:spPr>
          <a:xfrm>
            <a:off x="5188450" y="5322819"/>
            <a:ext cx="3523746" cy="761056"/>
          </a:xfrm>
          <a:prstGeom prst="roundRect">
            <a:avLst>
              <a:gd name="adj" fmla="val 12012"/>
            </a:avLst>
          </a:prstGeom>
          <a:solidFill>
            <a:schemeClr val="tx1">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rPr>
              <a:t>HCA Healthcare current valuation presents </a:t>
            </a:r>
            <a:r>
              <a:rPr lang="en-US" sz="1200" b="1">
                <a:solidFill>
                  <a:srgbClr val="000000"/>
                </a:solidFill>
              </a:rPr>
              <a:t>attractive upside potential</a:t>
            </a:r>
            <a:r>
              <a:rPr lang="en-US" sz="1200">
                <a:solidFill>
                  <a:srgbClr val="000000"/>
                </a:solidFill>
              </a:rPr>
              <a:t>, even with conservative base assumptions.</a:t>
            </a:r>
          </a:p>
        </p:txBody>
      </p:sp>
      <p:pic>
        <p:nvPicPr>
          <p:cNvPr id="14" name="Picture 13" descr="A graph with percentages and numbers&#10;&#10;Description automatically generated">
            <a:extLst>
              <a:ext uri="{FF2B5EF4-FFF2-40B4-BE49-F238E27FC236}">
                <a16:creationId xmlns:a16="http://schemas.microsoft.com/office/drawing/2014/main" id="{5A243B04-7605-8E33-1483-49668A7D4469}"/>
              </a:ext>
            </a:extLst>
          </p:cNvPr>
          <p:cNvPicPr>
            <a:picLocks noChangeAspect="1"/>
          </p:cNvPicPr>
          <p:nvPr/>
        </p:nvPicPr>
        <p:blipFill rotWithShape="1">
          <a:blip r:embed="rId2"/>
          <a:srcRect l="4846" t="5177" r="5022" b="10675"/>
          <a:stretch/>
        </p:blipFill>
        <p:spPr>
          <a:xfrm>
            <a:off x="5023692" y="1724896"/>
            <a:ext cx="3688503" cy="1633296"/>
          </a:xfrm>
          <a:prstGeom prst="rect">
            <a:avLst/>
          </a:prstGeom>
        </p:spPr>
      </p:pic>
      <p:pic>
        <p:nvPicPr>
          <p:cNvPr id="16" name="Picture 15" descr="A graph showing the price of a wacc&#10;&#10;Description automatically generated">
            <a:extLst>
              <a:ext uri="{FF2B5EF4-FFF2-40B4-BE49-F238E27FC236}">
                <a16:creationId xmlns:a16="http://schemas.microsoft.com/office/drawing/2014/main" id="{571E4B0F-9E31-F7D1-AB17-06BE6307C858}"/>
              </a:ext>
            </a:extLst>
          </p:cNvPr>
          <p:cNvPicPr>
            <a:picLocks noChangeAspect="1"/>
          </p:cNvPicPr>
          <p:nvPr/>
        </p:nvPicPr>
        <p:blipFill rotWithShape="1">
          <a:blip r:embed="rId3"/>
          <a:srcRect l="4023" t="11241" r="4382"/>
          <a:stretch/>
        </p:blipFill>
        <p:spPr>
          <a:xfrm>
            <a:off x="5023693" y="3458464"/>
            <a:ext cx="3688506" cy="1566963"/>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F9E3FBA9-2E7F-50E5-666C-588E83FCD6AE}"/>
              </a:ext>
            </a:extLst>
          </p:cNvPr>
          <p:cNvPicPr>
            <a:picLocks noChangeAspect="1"/>
          </p:cNvPicPr>
          <p:nvPr/>
        </p:nvPicPr>
        <p:blipFill>
          <a:blip r:embed="rId4"/>
          <a:stretch>
            <a:fillRect/>
          </a:stretch>
        </p:blipFill>
        <p:spPr>
          <a:xfrm>
            <a:off x="6557995" y="6286197"/>
            <a:ext cx="2006192" cy="334278"/>
          </a:xfrm>
          <a:prstGeom prst="rect">
            <a:avLst/>
          </a:prstGeom>
        </p:spPr>
      </p:pic>
      <p:sp>
        <p:nvSpPr>
          <p:cNvPr id="29" name="Text Placeholder 3">
            <a:extLst>
              <a:ext uri="{FF2B5EF4-FFF2-40B4-BE49-F238E27FC236}">
                <a16:creationId xmlns:a16="http://schemas.microsoft.com/office/drawing/2014/main" id="{4B7A9B73-AE61-BE89-3F79-51553C308F3B}"/>
              </a:ext>
            </a:extLst>
          </p:cNvPr>
          <p:cNvSpPr>
            <a:spLocks noGrp="1"/>
          </p:cNvSpPr>
          <p:nvPr>
            <p:ph type="body" sz="quarter" idx="18"/>
          </p:nvPr>
        </p:nvSpPr>
        <p:spPr>
          <a:xfrm>
            <a:off x="431800" y="1613559"/>
            <a:ext cx="8280400" cy="0"/>
          </a:xfrm>
        </p:spPr>
        <p:txBody>
          <a:bodyPr/>
          <a:lstStyle/>
          <a:p>
            <a:r>
              <a:rPr lang="en-CA"/>
              <a:t>WACC &amp; Sensitivity Analysis</a:t>
            </a:r>
          </a:p>
        </p:txBody>
      </p:sp>
      <p:pic>
        <p:nvPicPr>
          <p:cNvPr id="31" name="Picture 30" descr="A screenshot of a spreadsheet&#10;&#10;Description automatically generated">
            <a:extLst>
              <a:ext uri="{FF2B5EF4-FFF2-40B4-BE49-F238E27FC236}">
                <a16:creationId xmlns:a16="http://schemas.microsoft.com/office/drawing/2014/main" id="{4A30CE0E-AD0B-BA66-5E03-657CC3FDC33F}"/>
              </a:ext>
            </a:extLst>
          </p:cNvPr>
          <p:cNvPicPr>
            <a:picLocks noChangeAspect="1"/>
          </p:cNvPicPr>
          <p:nvPr/>
        </p:nvPicPr>
        <p:blipFill rotWithShape="1">
          <a:blip r:embed="rId5"/>
          <a:srcRect l="1637" t="2099" r="1807"/>
          <a:stretch/>
        </p:blipFill>
        <p:spPr>
          <a:xfrm>
            <a:off x="431800" y="1724896"/>
            <a:ext cx="4591892" cy="2639214"/>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FE26D27E-C092-4F1A-6D91-A19459BFB5FE}"/>
              </a:ext>
            </a:extLst>
          </p:cNvPr>
          <p:cNvPicPr>
            <a:picLocks noChangeAspect="1"/>
          </p:cNvPicPr>
          <p:nvPr/>
        </p:nvPicPr>
        <p:blipFill rotWithShape="1">
          <a:blip r:embed="rId6"/>
          <a:srcRect l="5376" t="2349" r="4017" b="843"/>
          <a:stretch/>
        </p:blipFill>
        <p:spPr>
          <a:xfrm>
            <a:off x="2309147" y="3457778"/>
            <a:ext cx="2714546" cy="2800968"/>
          </a:xfrm>
          <a:prstGeom prst="rect">
            <a:avLst/>
          </a:prstGeom>
        </p:spPr>
      </p:pic>
      <p:pic>
        <p:nvPicPr>
          <p:cNvPr id="36" name="Picture 2" descr="HCA Healthcare美国医疗保健提供商和医院运营商Logo - 云瑞Logo资源库">
            <a:extLst>
              <a:ext uri="{FF2B5EF4-FFF2-40B4-BE49-F238E27FC236}">
                <a16:creationId xmlns:a16="http://schemas.microsoft.com/office/drawing/2014/main" id="{B9512708-515B-F3F6-A8EC-E7F95B772AA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white background with black dots&#10;&#10;Description automatically generated">
            <a:extLst>
              <a:ext uri="{FF2B5EF4-FFF2-40B4-BE49-F238E27FC236}">
                <a16:creationId xmlns:a16="http://schemas.microsoft.com/office/drawing/2014/main" id="{D47AC8A4-D591-4EB9-EB68-234CBBB4B4CC}"/>
              </a:ext>
            </a:extLst>
          </p:cNvPr>
          <p:cNvPicPr>
            <a:picLocks noChangeAspect="1"/>
          </p:cNvPicPr>
          <p:nvPr/>
        </p:nvPicPr>
        <p:blipFill>
          <a:blip r:embed="rId4"/>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3288637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1EABD9-5613-71ED-BE22-30F27174FB8A}"/>
              </a:ext>
            </a:extLst>
          </p:cNvPr>
          <p:cNvSpPr>
            <a:spLocks noGrp="1"/>
          </p:cNvSpPr>
          <p:nvPr>
            <p:ph type="body" sz="quarter" idx="14"/>
          </p:nvPr>
        </p:nvSpPr>
        <p:spPr>
          <a:xfrm>
            <a:off x="431800" y="6250595"/>
            <a:ext cx="6011865" cy="347056"/>
          </a:xfrm>
        </p:spPr>
        <p:txBody>
          <a:bodyPr/>
          <a:lstStyle/>
          <a:p>
            <a:r>
              <a:rPr lang="en-US"/>
              <a:t>Yahoo Finance, Mergent </a:t>
            </a:r>
            <a:r>
              <a:rPr lang="en-US" err="1"/>
              <a:t>Investext</a:t>
            </a:r>
            <a:r>
              <a:rPr lang="en-US"/>
              <a:t>. Barron’s, The New York Times</a:t>
            </a:r>
          </a:p>
        </p:txBody>
      </p:sp>
      <p:sp>
        <p:nvSpPr>
          <p:cNvPr id="3" name="Text Placeholder 2">
            <a:extLst>
              <a:ext uri="{FF2B5EF4-FFF2-40B4-BE49-F238E27FC236}">
                <a16:creationId xmlns:a16="http://schemas.microsoft.com/office/drawing/2014/main" id="{EBE15067-D48B-A82A-9418-37212A4E02AB}"/>
              </a:ext>
            </a:extLst>
          </p:cNvPr>
          <p:cNvSpPr>
            <a:spLocks noGrp="1"/>
          </p:cNvSpPr>
          <p:nvPr>
            <p:ph type="body" sz="quarter" idx="18"/>
          </p:nvPr>
        </p:nvSpPr>
        <p:spPr/>
        <p:txBody>
          <a:bodyPr/>
          <a:lstStyle/>
          <a:p>
            <a:r>
              <a:rPr lang="en-US"/>
              <a:t>Major Risks &amp; </a:t>
            </a:r>
            <a:r>
              <a:rPr lang="en-US" dirty="0"/>
              <a:t>Respective </a:t>
            </a:r>
            <a:r>
              <a:rPr lang="en-US"/>
              <a:t>Mitigants</a:t>
            </a:r>
          </a:p>
        </p:txBody>
      </p:sp>
      <p:sp>
        <p:nvSpPr>
          <p:cNvPr id="4" name="Text Placeholder 3">
            <a:extLst>
              <a:ext uri="{FF2B5EF4-FFF2-40B4-BE49-F238E27FC236}">
                <a16:creationId xmlns:a16="http://schemas.microsoft.com/office/drawing/2014/main" id="{3E8A8F44-E30E-9C3A-93D0-7407E31868FD}"/>
              </a:ext>
            </a:extLst>
          </p:cNvPr>
          <p:cNvSpPr>
            <a:spLocks noGrp="1"/>
          </p:cNvSpPr>
          <p:nvPr>
            <p:ph type="body" sz="quarter" idx="19"/>
          </p:nvPr>
        </p:nvSpPr>
        <p:spPr>
          <a:xfrm>
            <a:off x="431800" y="5149994"/>
            <a:ext cx="8280400" cy="0"/>
          </a:xfrm>
        </p:spPr>
        <p:txBody>
          <a:bodyPr/>
          <a:lstStyle/>
          <a:p>
            <a:r>
              <a:rPr lang="en-US"/>
              <a:t>Growth Catalysts</a:t>
            </a:r>
          </a:p>
        </p:txBody>
      </p:sp>
      <p:sp>
        <p:nvSpPr>
          <p:cNvPr id="5" name="Text Placeholder 4">
            <a:extLst>
              <a:ext uri="{FF2B5EF4-FFF2-40B4-BE49-F238E27FC236}">
                <a16:creationId xmlns:a16="http://schemas.microsoft.com/office/drawing/2014/main" id="{AAB28BEF-9CEE-EAA2-877B-4AC9DEFEC5FF}"/>
              </a:ext>
            </a:extLst>
          </p:cNvPr>
          <p:cNvSpPr>
            <a:spLocks noGrp="1"/>
          </p:cNvSpPr>
          <p:nvPr>
            <p:ph type="body" sz="quarter" idx="13"/>
          </p:nvPr>
        </p:nvSpPr>
        <p:spPr/>
        <p:txBody>
          <a:bodyPr/>
          <a:lstStyle/>
          <a:p>
            <a:r>
              <a:rPr lang="en-CA"/>
              <a:t>HCA Healthcare’s strategies to mitigate risk ensure continued operational resilience and long-term profitability</a:t>
            </a:r>
          </a:p>
          <a:p>
            <a:endParaRPr lang="en-US"/>
          </a:p>
        </p:txBody>
      </p:sp>
      <p:sp>
        <p:nvSpPr>
          <p:cNvPr id="6" name="Title 5">
            <a:extLst>
              <a:ext uri="{FF2B5EF4-FFF2-40B4-BE49-F238E27FC236}">
                <a16:creationId xmlns:a16="http://schemas.microsoft.com/office/drawing/2014/main" id="{AF62A781-3743-C91C-567E-F52D42C81F78}"/>
              </a:ext>
            </a:extLst>
          </p:cNvPr>
          <p:cNvSpPr>
            <a:spLocks noGrp="1"/>
          </p:cNvSpPr>
          <p:nvPr>
            <p:ph type="title"/>
          </p:nvPr>
        </p:nvSpPr>
        <p:spPr/>
        <p:txBody>
          <a:bodyPr/>
          <a:lstStyle/>
          <a:p>
            <a:r>
              <a:rPr lang="en-CA" sz="2400"/>
              <a:t>Risks, Mitigations, &amp; Catalysts</a:t>
            </a:r>
            <a:endParaRPr lang="en-US"/>
          </a:p>
        </p:txBody>
      </p:sp>
      <p:sp>
        <p:nvSpPr>
          <p:cNvPr id="9" name="Flowchart: Merge 9">
            <a:extLst>
              <a:ext uri="{FF2B5EF4-FFF2-40B4-BE49-F238E27FC236}">
                <a16:creationId xmlns:a16="http://schemas.microsoft.com/office/drawing/2014/main" id="{CED23285-BC90-0853-DD8E-FB0ED0F9C777}"/>
              </a:ext>
            </a:extLst>
          </p:cNvPr>
          <p:cNvSpPr/>
          <p:nvPr/>
        </p:nvSpPr>
        <p:spPr>
          <a:xfrm>
            <a:off x="431800" y="3451008"/>
            <a:ext cx="2648915" cy="336938"/>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owchart: Merge 9">
            <a:extLst>
              <a:ext uri="{FF2B5EF4-FFF2-40B4-BE49-F238E27FC236}">
                <a16:creationId xmlns:a16="http://schemas.microsoft.com/office/drawing/2014/main" id="{3237542F-DF8E-2AF0-406D-D86991C8B65A}"/>
              </a:ext>
            </a:extLst>
          </p:cNvPr>
          <p:cNvSpPr/>
          <p:nvPr/>
        </p:nvSpPr>
        <p:spPr>
          <a:xfrm>
            <a:off x="3229370" y="3451007"/>
            <a:ext cx="2701909" cy="336937"/>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Merge 9">
            <a:extLst>
              <a:ext uri="{FF2B5EF4-FFF2-40B4-BE49-F238E27FC236}">
                <a16:creationId xmlns:a16="http://schemas.microsoft.com/office/drawing/2014/main" id="{C904CD8F-3E51-EFD6-273E-840674599A6D}"/>
              </a:ext>
            </a:extLst>
          </p:cNvPr>
          <p:cNvSpPr/>
          <p:nvPr/>
        </p:nvSpPr>
        <p:spPr>
          <a:xfrm>
            <a:off x="6063285" y="3451006"/>
            <a:ext cx="2648915" cy="331771"/>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791C695E-451B-AA00-4F09-CB6E089E7322}"/>
              </a:ext>
            </a:extLst>
          </p:cNvPr>
          <p:cNvSpPr/>
          <p:nvPr/>
        </p:nvSpPr>
        <p:spPr>
          <a:xfrm>
            <a:off x="431800" y="2199564"/>
            <a:ext cx="2648915" cy="1200725"/>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D1E4646-7B4D-AEEE-E9FB-2177877E766E}"/>
              </a:ext>
            </a:extLst>
          </p:cNvPr>
          <p:cNvSpPr/>
          <p:nvPr/>
        </p:nvSpPr>
        <p:spPr>
          <a:xfrm>
            <a:off x="3229370" y="2199564"/>
            <a:ext cx="2701910" cy="1200725"/>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08425C-418D-528B-07D6-EB0B943E5D7A}"/>
              </a:ext>
            </a:extLst>
          </p:cNvPr>
          <p:cNvSpPr/>
          <p:nvPr/>
        </p:nvSpPr>
        <p:spPr>
          <a:xfrm>
            <a:off x="6063284" y="2199564"/>
            <a:ext cx="2648915" cy="1200725"/>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6E4AA4-9103-034E-BEE5-C1128A23CA62}"/>
              </a:ext>
            </a:extLst>
          </p:cNvPr>
          <p:cNvSpPr txBox="1"/>
          <p:nvPr/>
        </p:nvSpPr>
        <p:spPr>
          <a:xfrm>
            <a:off x="413630" y="2232676"/>
            <a:ext cx="2648915" cy="1092607"/>
          </a:xfrm>
          <a:prstGeom prst="rect">
            <a:avLst/>
          </a:prstGeom>
          <a:noFill/>
        </p:spPr>
        <p:txBody>
          <a:bodyPr wrap="square" rtlCol="0" anchor="ctr">
            <a:spAutoFit/>
          </a:bodyPr>
          <a:lstStyle/>
          <a:p>
            <a:pPr algn="ctr"/>
            <a:r>
              <a:rPr lang="en-CA" sz="1300">
                <a:solidFill>
                  <a:schemeClr val="tx1"/>
                </a:solidFill>
                <a:effectLst/>
                <a:latin typeface="Garamond" panose="02020404030301010803" pitchFamily="18" charset="0"/>
              </a:rPr>
              <a:t>Changes in regulations, such as adjustments to government reimbursement rates, could affect HCA’s revenue streams and hamper priced in growth projections</a:t>
            </a:r>
            <a:endParaRPr lang="en-CA" sz="1300">
              <a:latin typeface="Garamond" panose="02020404030301010803" pitchFamily="18" charset="0"/>
            </a:endParaRPr>
          </a:p>
        </p:txBody>
      </p:sp>
      <p:sp>
        <p:nvSpPr>
          <p:cNvPr id="16" name="TextBox 15">
            <a:extLst>
              <a:ext uri="{FF2B5EF4-FFF2-40B4-BE49-F238E27FC236}">
                <a16:creationId xmlns:a16="http://schemas.microsoft.com/office/drawing/2014/main" id="{5839F459-2170-DA9F-03A3-3BC0A13AD317}"/>
              </a:ext>
            </a:extLst>
          </p:cNvPr>
          <p:cNvSpPr txBox="1"/>
          <p:nvPr/>
        </p:nvSpPr>
        <p:spPr>
          <a:xfrm>
            <a:off x="3282362" y="2253622"/>
            <a:ext cx="2648916" cy="1092607"/>
          </a:xfrm>
          <a:prstGeom prst="rect">
            <a:avLst/>
          </a:prstGeom>
          <a:noFill/>
        </p:spPr>
        <p:txBody>
          <a:bodyPr wrap="square">
            <a:spAutoFit/>
          </a:bodyPr>
          <a:lstStyle/>
          <a:p>
            <a:pPr algn="ctr"/>
            <a:r>
              <a:rPr lang="en-CA" sz="1300">
                <a:effectLst/>
                <a:latin typeface="Garamond" panose="02020404030301010803" pitchFamily="18" charset="0"/>
              </a:rPr>
              <a:t>The healthcare industry is experiencing major labor shortages, leading to significantly increased labor costs, and highly damaging impacts on </a:t>
            </a:r>
            <a:r>
              <a:rPr lang="en-CA" sz="1300">
                <a:latin typeface="Garamond" panose="02020404030301010803" pitchFamily="18" charset="0"/>
              </a:rPr>
              <a:t>outpatient</a:t>
            </a:r>
            <a:r>
              <a:rPr lang="en-CA" sz="1300">
                <a:effectLst/>
                <a:latin typeface="Garamond" panose="02020404030301010803" pitchFamily="18" charset="0"/>
              </a:rPr>
              <a:t> care quality</a:t>
            </a:r>
          </a:p>
        </p:txBody>
      </p:sp>
      <p:sp>
        <p:nvSpPr>
          <p:cNvPr id="17" name="Text Placeholder 2">
            <a:extLst>
              <a:ext uri="{FF2B5EF4-FFF2-40B4-BE49-F238E27FC236}">
                <a16:creationId xmlns:a16="http://schemas.microsoft.com/office/drawing/2014/main" id="{17AE90A0-6A29-7EB0-C060-5B7D6E76FF68}"/>
              </a:ext>
            </a:extLst>
          </p:cNvPr>
          <p:cNvSpPr txBox="1">
            <a:spLocks/>
          </p:cNvSpPr>
          <p:nvPr/>
        </p:nvSpPr>
        <p:spPr>
          <a:xfrm>
            <a:off x="431797" y="1729452"/>
            <a:ext cx="2648915" cy="376011"/>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400"/>
              <a:t>Regulatory Pressure</a:t>
            </a:r>
          </a:p>
        </p:txBody>
      </p:sp>
      <p:sp>
        <p:nvSpPr>
          <p:cNvPr id="18" name="Text Placeholder 2">
            <a:extLst>
              <a:ext uri="{FF2B5EF4-FFF2-40B4-BE49-F238E27FC236}">
                <a16:creationId xmlns:a16="http://schemas.microsoft.com/office/drawing/2014/main" id="{DB3E6AF4-A4E3-13E4-E52D-EC476761AB95}"/>
              </a:ext>
            </a:extLst>
          </p:cNvPr>
          <p:cNvSpPr txBox="1">
            <a:spLocks/>
          </p:cNvSpPr>
          <p:nvPr/>
        </p:nvSpPr>
        <p:spPr>
          <a:xfrm>
            <a:off x="3229370" y="1734404"/>
            <a:ext cx="2701910" cy="376011"/>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vert="horz"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400"/>
              <a:t>Constricted Labor Market</a:t>
            </a:r>
          </a:p>
        </p:txBody>
      </p:sp>
      <p:sp>
        <p:nvSpPr>
          <p:cNvPr id="19" name="Text Placeholder 2">
            <a:extLst>
              <a:ext uri="{FF2B5EF4-FFF2-40B4-BE49-F238E27FC236}">
                <a16:creationId xmlns:a16="http://schemas.microsoft.com/office/drawing/2014/main" id="{E087A7B2-8251-8156-9245-7E71D1B9C623}"/>
              </a:ext>
            </a:extLst>
          </p:cNvPr>
          <p:cNvSpPr txBox="1">
            <a:spLocks/>
          </p:cNvSpPr>
          <p:nvPr/>
        </p:nvSpPr>
        <p:spPr>
          <a:xfrm>
            <a:off x="6063284" y="1734404"/>
            <a:ext cx="2648915" cy="369331"/>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400"/>
              <a:t>Operational Risks</a:t>
            </a:r>
          </a:p>
        </p:txBody>
      </p:sp>
      <p:sp>
        <p:nvSpPr>
          <p:cNvPr id="20" name="TextBox 19">
            <a:extLst>
              <a:ext uri="{FF2B5EF4-FFF2-40B4-BE49-F238E27FC236}">
                <a16:creationId xmlns:a16="http://schemas.microsoft.com/office/drawing/2014/main" id="{7C036F68-2130-F238-D5BE-5A3A0AE30BB8}"/>
              </a:ext>
            </a:extLst>
          </p:cNvPr>
          <p:cNvSpPr txBox="1"/>
          <p:nvPr/>
        </p:nvSpPr>
        <p:spPr>
          <a:xfrm>
            <a:off x="6063282" y="2253622"/>
            <a:ext cx="2648916" cy="1092607"/>
          </a:xfrm>
          <a:prstGeom prst="rect">
            <a:avLst/>
          </a:prstGeom>
          <a:noFill/>
        </p:spPr>
        <p:txBody>
          <a:bodyPr wrap="square">
            <a:spAutoFit/>
          </a:bodyPr>
          <a:lstStyle/>
          <a:p>
            <a:pPr algn="ctr"/>
            <a:r>
              <a:rPr lang="en-CA" sz="1300">
                <a:latin typeface="Garamond" panose="02020404030301010803" pitchFamily="18" charset="0"/>
              </a:rPr>
              <a:t>HCA has proven vulnerable to operational risks such as natural disasters and cybersecurity attacks in the past, causing apprehension on growth targets from the Street</a:t>
            </a:r>
            <a:endParaRPr lang="en-CA" sz="1300">
              <a:effectLst/>
              <a:latin typeface="Garamond" panose="02020404030301010803" pitchFamily="18" charset="0"/>
            </a:endParaRPr>
          </a:p>
        </p:txBody>
      </p:sp>
      <p:sp>
        <p:nvSpPr>
          <p:cNvPr id="21" name="TextBox 20">
            <a:extLst>
              <a:ext uri="{FF2B5EF4-FFF2-40B4-BE49-F238E27FC236}">
                <a16:creationId xmlns:a16="http://schemas.microsoft.com/office/drawing/2014/main" id="{5765756E-F529-3D50-4D4E-742ECF9825BC}"/>
              </a:ext>
            </a:extLst>
          </p:cNvPr>
          <p:cNvSpPr txBox="1"/>
          <p:nvPr/>
        </p:nvSpPr>
        <p:spPr>
          <a:xfrm>
            <a:off x="431798" y="3840632"/>
            <a:ext cx="2648914" cy="1015663"/>
          </a:xfrm>
          <a:prstGeom prst="rect">
            <a:avLst/>
          </a:prstGeom>
          <a:solidFill>
            <a:schemeClr val="tx1">
              <a:lumMod val="20000"/>
              <a:lumOff val="80000"/>
            </a:schemeClr>
          </a:solidFill>
          <a:ln>
            <a:solidFill>
              <a:schemeClr val="accent1">
                <a:shade val="15000"/>
              </a:schemeClr>
            </a:solidFill>
          </a:ln>
        </p:spPr>
        <p:txBody>
          <a:bodyPr wrap="square" rtlCol="0" anchor="ctr">
            <a:spAutoFit/>
          </a:bodyPr>
          <a:lstStyle/>
          <a:p>
            <a:pPr algn="ctr"/>
            <a:r>
              <a:rPr lang="en-CA" sz="1200">
                <a:effectLst/>
                <a:latin typeface="Garamond" panose="02020404030301010803" pitchFamily="18" charset="0"/>
              </a:rPr>
              <a:t>HCA is addressing this risk by expanding managed care networks and negotiating long-term agreements with payers to stabilize reimbursement rates while continuing to diversify revenue streams</a:t>
            </a:r>
          </a:p>
        </p:txBody>
      </p:sp>
      <p:sp>
        <p:nvSpPr>
          <p:cNvPr id="22" name="TextBox 21">
            <a:extLst>
              <a:ext uri="{FF2B5EF4-FFF2-40B4-BE49-F238E27FC236}">
                <a16:creationId xmlns:a16="http://schemas.microsoft.com/office/drawing/2014/main" id="{68AE6E7B-A0C9-F379-0140-5347BCF2E96C}"/>
              </a:ext>
            </a:extLst>
          </p:cNvPr>
          <p:cNvSpPr txBox="1"/>
          <p:nvPr/>
        </p:nvSpPr>
        <p:spPr>
          <a:xfrm>
            <a:off x="3229370" y="3840632"/>
            <a:ext cx="2701909" cy="1015663"/>
          </a:xfrm>
          <a:prstGeom prst="rect">
            <a:avLst/>
          </a:prstGeom>
          <a:solidFill>
            <a:schemeClr val="tx1">
              <a:lumMod val="20000"/>
              <a:lumOff val="80000"/>
            </a:schemeClr>
          </a:solidFill>
          <a:ln>
            <a:solidFill>
              <a:schemeClr val="accent1">
                <a:shade val="15000"/>
              </a:schemeClr>
            </a:solidFill>
          </a:ln>
        </p:spPr>
        <p:txBody>
          <a:bodyPr wrap="square" rtlCol="0" anchor="ctr">
            <a:spAutoFit/>
          </a:bodyPr>
          <a:lstStyle/>
          <a:p>
            <a:pPr algn="ctr"/>
            <a:r>
              <a:rPr lang="en-CA" sz="1200">
                <a:effectLst/>
                <a:latin typeface="Garamond" panose="02020404030301010803" pitchFamily="18" charset="0"/>
              </a:rPr>
              <a:t>HCA implements competitive compensation and partners with educational institutions to develop a robust pipeline of professionals, aiming to alleviate staffing challenges</a:t>
            </a:r>
          </a:p>
        </p:txBody>
      </p:sp>
      <p:sp>
        <p:nvSpPr>
          <p:cNvPr id="23" name="TextBox 22">
            <a:extLst>
              <a:ext uri="{FF2B5EF4-FFF2-40B4-BE49-F238E27FC236}">
                <a16:creationId xmlns:a16="http://schemas.microsoft.com/office/drawing/2014/main" id="{C46B437F-7CB7-3318-F766-1A3DFA56AE8E}"/>
              </a:ext>
            </a:extLst>
          </p:cNvPr>
          <p:cNvSpPr txBox="1"/>
          <p:nvPr/>
        </p:nvSpPr>
        <p:spPr>
          <a:xfrm>
            <a:off x="6079937" y="3840632"/>
            <a:ext cx="2648915" cy="1015663"/>
          </a:xfrm>
          <a:prstGeom prst="rect">
            <a:avLst/>
          </a:prstGeom>
          <a:solidFill>
            <a:schemeClr val="tx1">
              <a:lumMod val="20000"/>
              <a:lumOff val="80000"/>
            </a:schemeClr>
          </a:solidFill>
          <a:ln>
            <a:solidFill>
              <a:schemeClr val="accent1">
                <a:shade val="15000"/>
              </a:schemeClr>
            </a:solidFill>
          </a:ln>
        </p:spPr>
        <p:txBody>
          <a:bodyPr wrap="square" rtlCol="0" anchor="ctr">
            <a:spAutoFit/>
          </a:bodyPr>
          <a:lstStyle/>
          <a:p>
            <a:pPr algn="ctr"/>
            <a:r>
              <a:rPr lang="en-CA" sz="1200">
                <a:solidFill>
                  <a:schemeClr val="tx1"/>
                </a:solidFill>
                <a:effectLst/>
                <a:latin typeface="Garamond" panose="02020404030301010803" pitchFamily="18" charset="0"/>
              </a:rPr>
              <a:t>HCA is leveraging moat to develop disaster response, doubling cybersecurity spen</a:t>
            </a:r>
            <a:r>
              <a:rPr lang="en-CA" sz="1200">
                <a:latin typeface="Garamond" panose="02020404030301010803" pitchFamily="18" charset="0"/>
              </a:rPr>
              <a:t>d. HCA is also providing a fund to employees in areas afflicted by natural disasters, to continue operations </a:t>
            </a:r>
          </a:p>
        </p:txBody>
      </p:sp>
      <p:pic>
        <p:nvPicPr>
          <p:cNvPr id="25" name="Picture 2" descr="HCA Healthcare美国医疗保健提供商和医院运营商Logo - 云瑞Logo资源库">
            <a:extLst>
              <a:ext uri="{FF2B5EF4-FFF2-40B4-BE49-F238E27FC236}">
                <a16:creationId xmlns:a16="http://schemas.microsoft.com/office/drawing/2014/main" id="{57899503-D858-6882-0840-6E8428EA79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a:extLst>
              <a:ext uri="{FF2B5EF4-FFF2-40B4-BE49-F238E27FC236}">
                <a16:creationId xmlns:a16="http://schemas.microsoft.com/office/drawing/2014/main" id="{67CC3CA9-E64B-8DAA-6FB2-88B2CB1F79F9}"/>
              </a:ext>
            </a:extLst>
          </p:cNvPr>
          <p:cNvSpPr txBox="1">
            <a:spLocks/>
          </p:cNvSpPr>
          <p:nvPr/>
        </p:nvSpPr>
        <p:spPr>
          <a:xfrm>
            <a:off x="431795" y="5205692"/>
            <a:ext cx="2648915" cy="959607"/>
          </a:xfrm>
          <a:prstGeom prst="rect">
            <a:avLst/>
          </a:prstGeom>
          <a:solidFill>
            <a:schemeClr val="bg2">
              <a:lumMod val="20000"/>
              <a:lumOff val="8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b="0" i="0" u="none" strike="noStrike">
                <a:solidFill>
                  <a:srgbClr val="000000"/>
                </a:solidFill>
                <a:effectLst/>
                <a:latin typeface="Garamond" panose="02020404030301010803" pitchFamily="18" charset="0"/>
              </a:rPr>
              <a:t>HCA plans to build new hospitals in key markets, including Texas and Florida, to increase patient access and grow market share in high growth regions</a:t>
            </a:r>
            <a:endParaRPr lang="en-CA" sz="1200" b="0">
              <a:latin typeface="Garamond" panose="02020404030301010803" pitchFamily="18" charset="0"/>
            </a:endParaRPr>
          </a:p>
        </p:txBody>
      </p:sp>
      <p:sp>
        <p:nvSpPr>
          <p:cNvPr id="27" name="Text Placeholder 2">
            <a:extLst>
              <a:ext uri="{FF2B5EF4-FFF2-40B4-BE49-F238E27FC236}">
                <a16:creationId xmlns:a16="http://schemas.microsoft.com/office/drawing/2014/main" id="{EC1DE005-A3D3-44A8-E235-11783078C434}"/>
              </a:ext>
            </a:extLst>
          </p:cNvPr>
          <p:cNvSpPr txBox="1">
            <a:spLocks/>
          </p:cNvSpPr>
          <p:nvPr/>
        </p:nvSpPr>
        <p:spPr>
          <a:xfrm>
            <a:off x="3229369" y="5205691"/>
            <a:ext cx="2701909" cy="959607"/>
          </a:xfrm>
          <a:prstGeom prst="rect">
            <a:avLst/>
          </a:prstGeom>
          <a:solidFill>
            <a:schemeClr val="bg2">
              <a:lumMod val="20000"/>
              <a:lumOff val="8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b="0" i="0" u="none" strike="noStrike">
                <a:solidFill>
                  <a:srgbClr val="000000"/>
                </a:solidFill>
                <a:effectLst/>
                <a:latin typeface="Garamond" panose="02020404030301010803" pitchFamily="18" charset="0"/>
              </a:rPr>
              <a:t>Collaborations with companies like Google Cloud aim to integrate AI into healthcare delivery, enhancing operational efficiency and patient care.</a:t>
            </a:r>
            <a:endParaRPr lang="en-CA" sz="1200" b="0">
              <a:latin typeface="Garamond" panose="02020404030301010803" pitchFamily="18" charset="0"/>
            </a:endParaRPr>
          </a:p>
        </p:txBody>
      </p:sp>
      <p:sp>
        <p:nvSpPr>
          <p:cNvPr id="28" name="Text Placeholder 2">
            <a:extLst>
              <a:ext uri="{FF2B5EF4-FFF2-40B4-BE49-F238E27FC236}">
                <a16:creationId xmlns:a16="http://schemas.microsoft.com/office/drawing/2014/main" id="{73C78314-F497-AE97-4361-A21F7B2E25F0}"/>
              </a:ext>
            </a:extLst>
          </p:cNvPr>
          <p:cNvSpPr txBox="1">
            <a:spLocks/>
          </p:cNvSpPr>
          <p:nvPr/>
        </p:nvSpPr>
        <p:spPr>
          <a:xfrm>
            <a:off x="6079937" y="5205691"/>
            <a:ext cx="2632261" cy="959607"/>
          </a:xfrm>
          <a:prstGeom prst="rect">
            <a:avLst/>
          </a:prstGeom>
          <a:solidFill>
            <a:schemeClr val="bg2">
              <a:lumMod val="20000"/>
              <a:lumOff val="8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b="0" i="0" u="none" strike="noStrike">
                <a:solidFill>
                  <a:srgbClr val="000000"/>
                </a:solidFill>
                <a:effectLst/>
                <a:latin typeface="Garamond" panose="02020404030301010803" pitchFamily="18" charset="0"/>
              </a:rPr>
              <a:t>HCA is investing in outpatient facilities and urgent care clinics to meet demand for convenient, cost-effective care, capturing a growing market segment</a:t>
            </a:r>
            <a:endParaRPr lang="en-CA" sz="1200" b="0">
              <a:latin typeface="Garamond" panose="02020404030301010803" pitchFamily="18" charset="0"/>
            </a:endParaRPr>
          </a:p>
        </p:txBody>
      </p:sp>
      <p:pic>
        <p:nvPicPr>
          <p:cNvPr id="24" name="Picture 23" descr="A white background with black dots&#10;&#10;Description automatically generated">
            <a:extLst>
              <a:ext uri="{FF2B5EF4-FFF2-40B4-BE49-F238E27FC236}">
                <a16:creationId xmlns:a16="http://schemas.microsoft.com/office/drawing/2014/main" id="{2B298420-1510-71CE-F275-02F8B8F99B77}"/>
              </a:ext>
            </a:extLst>
          </p:cNvPr>
          <p:cNvPicPr>
            <a:picLocks noChangeAspect="1"/>
          </p:cNvPicPr>
          <p:nvPr/>
        </p:nvPicPr>
        <p:blipFill>
          <a:blip r:embed="rId4"/>
          <a:stretch>
            <a:fillRect/>
          </a:stretch>
        </p:blipFill>
        <p:spPr>
          <a:xfrm>
            <a:off x="6557995" y="6286197"/>
            <a:ext cx="2006192" cy="334278"/>
          </a:xfrm>
          <a:prstGeom prst="rect">
            <a:avLst/>
          </a:prstGeom>
        </p:spPr>
      </p:pic>
      <p:pic>
        <p:nvPicPr>
          <p:cNvPr id="29" name="Picture 28" descr="A white background with black dots&#10;&#10;Description automatically generated">
            <a:extLst>
              <a:ext uri="{FF2B5EF4-FFF2-40B4-BE49-F238E27FC236}">
                <a16:creationId xmlns:a16="http://schemas.microsoft.com/office/drawing/2014/main" id="{CFA60FCF-B537-8013-8C5A-ACCAAABFE8FB}"/>
              </a:ext>
            </a:extLst>
          </p:cNvPr>
          <p:cNvPicPr>
            <a:picLocks noChangeAspect="1"/>
          </p:cNvPicPr>
          <p:nvPr/>
        </p:nvPicPr>
        <p:blipFill>
          <a:blip r:embed="rId4"/>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378350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87D05E-F14C-1A64-91BA-184B99FEF39A}"/>
              </a:ext>
            </a:extLst>
          </p:cNvPr>
          <p:cNvSpPr>
            <a:spLocks noGrp="1"/>
          </p:cNvSpPr>
          <p:nvPr>
            <p:ph type="body" sz="quarter" idx="18"/>
          </p:nvPr>
        </p:nvSpPr>
        <p:spPr>
          <a:xfrm>
            <a:off x="431800" y="1313142"/>
            <a:ext cx="8280400" cy="309516"/>
          </a:xfrm>
          <a:solidFill>
            <a:schemeClr val="tx1"/>
          </a:solidFill>
          <a:ln w="6350">
            <a:solidFill>
              <a:srgbClr val="000000"/>
            </a:solidFill>
          </a:ln>
        </p:spPr>
        <p:txBody>
          <a:bodyPr anchor="t"/>
          <a:lstStyle/>
          <a:p>
            <a:r>
              <a:rPr lang="en-US">
                <a:solidFill>
                  <a:schemeClr val="bg1"/>
                </a:solidFill>
              </a:rPr>
              <a:t>The Opportunity</a:t>
            </a:r>
          </a:p>
        </p:txBody>
      </p:sp>
      <p:sp>
        <p:nvSpPr>
          <p:cNvPr id="5" name="Text Placeholder 4">
            <a:extLst>
              <a:ext uri="{FF2B5EF4-FFF2-40B4-BE49-F238E27FC236}">
                <a16:creationId xmlns:a16="http://schemas.microsoft.com/office/drawing/2014/main" id="{CED09513-6F96-0D79-5909-66C30F5113A9}"/>
              </a:ext>
            </a:extLst>
          </p:cNvPr>
          <p:cNvSpPr>
            <a:spLocks noGrp="1"/>
          </p:cNvSpPr>
          <p:nvPr>
            <p:ph type="body" sz="quarter" idx="13"/>
          </p:nvPr>
        </p:nvSpPr>
        <p:spPr>
          <a:xfrm>
            <a:off x="431799" y="868680"/>
            <a:ext cx="8378713" cy="360000"/>
          </a:xfrm>
        </p:spPr>
        <p:txBody>
          <a:bodyPr/>
          <a:lstStyle/>
          <a:p>
            <a:r>
              <a:rPr lang="en-CA" u="none" strike="noStrike">
                <a:solidFill>
                  <a:srgbClr val="000000"/>
                </a:solidFill>
                <a:effectLst/>
                <a:latin typeface="Garamond" panose="02020404030301010803" pitchFamily="18" charset="0"/>
              </a:rPr>
              <a:t>HCA faces pressure from labor</a:t>
            </a:r>
            <a:r>
              <a:rPr lang="en-CA">
                <a:solidFill>
                  <a:srgbClr val="000000"/>
                </a:solidFill>
                <a:latin typeface="Garamond" panose="02020404030301010803" pitchFamily="18" charset="0"/>
              </a:rPr>
              <a:t> and</a:t>
            </a:r>
            <a:r>
              <a:rPr lang="en-CA" u="none" strike="noStrike">
                <a:solidFill>
                  <a:srgbClr val="000000"/>
                </a:solidFill>
                <a:effectLst/>
                <a:latin typeface="Garamond" panose="02020404030301010803" pitchFamily="18" charset="0"/>
              </a:rPr>
              <a:t> regulatory shifts, remaining resilient with strong growth potential in key markets</a:t>
            </a:r>
            <a:endParaRPr lang="en-US">
              <a:latin typeface="Garamond" panose="02020404030301010803" pitchFamily="18" charset="0"/>
            </a:endParaRPr>
          </a:p>
        </p:txBody>
      </p:sp>
      <p:sp>
        <p:nvSpPr>
          <p:cNvPr id="6" name="Title 5">
            <a:extLst>
              <a:ext uri="{FF2B5EF4-FFF2-40B4-BE49-F238E27FC236}">
                <a16:creationId xmlns:a16="http://schemas.microsoft.com/office/drawing/2014/main" id="{AB24F48D-9767-08CA-8EB4-3B31FE2B11AA}"/>
              </a:ext>
            </a:extLst>
          </p:cNvPr>
          <p:cNvSpPr>
            <a:spLocks noGrp="1"/>
          </p:cNvSpPr>
          <p:nvPr>
            <p:ph type="title"/>
          </p:nvPr>
        </p:nvSpPr>
        <p:spPr/>
        <p:txBody>
          <a:bodyPr/>
          <a:lstStyle/>
          <a:p>
            <a:r>
              <a:rPr lang="en-US" sz="2000"/>
              <a:t>HCA Healthcare Investment Overview</a:t>
            </a:r>
          </a:p>
        </p:txBody>
      </p:sp>
      <p:sp>
        <p:nvSpPr>
          <p:cNvPr id="14" name="Content Placeholder 13">
            <a:extLst>
              <a:ext uri="{FF2B5EF4-FFF2-40B4-BE49-F238E27FC236}">
                <a16:creationId xmlns:a16="http://schemas.microsoft.com/office/drawing/2014/main" id="{F0628694-C46C-969E-0522-AC41D31F0BDD}"/>
              </a:ext>
            </a:extLst>
          </p:cNvPr>
          <p:cNvSpPr>
            <a:spLocks noGrp="1"/>
          </p:cNvSpPr>
          <p:nvPr>
            <p:ph idx="1"/>
          </p:nvPr>
        </p:nvSpPr>
        <p:spPr>
          <a:xfrm>
            <a:off x="431800" y="1710000"/>
            <a:ext cx="8280400" cy="1750761"/>
          </a:xfrm>
          <a:solidFill>
            <a:schemeClr val="bg1"/>
          </a:solidFill>
        </p:spPr>
        <p:txBody>
          <a:bodyPr>
            <a:normAutofit fontScale="92500" lnSpcReduction="20000"/>
          </a:bodyPr>
          <a:lstStyle/>
          <a:p>
            <a:r>
              <a:rPr lang="en-CA" sz="1300" b="1" i="0" u="none" strike="noStrike">
                <a:solidFill>
                  <a:srgbClr val="000000"/>
                </a:solidFill>
                <a:effectLst/>
                <a:latin typeface="Garamond" panose="02020404030301010803" pitchFamily="18" charset="0"/>
              </a:rPr>
              <a:t>Operational Headwinds causing street to underweight KPI tracking</a:t>
            </a:r>
            <a:r>
              <a:rPr lang="en-CA" sz="1300" b="0" i="0" u="none" strike="noStrike">
                <a:solidFill>
                  <a:srgbClr val="000000"/>
                </a:solidFill>
                <a:effectLst/>
                <a:latin typeface="Garamond" panose="02020404030301010803" pitchFamily="18" charset="0"/>
              </a:rPr>
              <a:t>: </a:t>
            </a:r>
            <a:r>
              <a:rPr lang="en-CA" sz="1300" i="0" u="none" strike="noStrike">
                <a:solidFill>
                  <a:srgbClr val="000000"/>
                </a:solidFill>
                <a:effectLst/>
                <a:latin typeface="Garamond" panose="02020404030301010803" pitchFamily="18" charset="0"/>
              </a:rPr>
              <a:t>Recent cyber breaches and natural disasters in core markets have disrupted service and elevated earnings volatility, causing bearish investors to disregard positive industry KPIs</a:t>
            </a:r>
          </a:p>
          <a:p>
            <a:r>
              <a:rPr lang="en-CA" sz="1300" b="1"/>
              <a:t>Rising nurse and physician wages constrain operating leverage: </a:t>
            </a:r>
            <a:r>
              <a:rPr lang="en-CA" sz="1300"/>
              <a:t>Labor intensity is &gt;47% of revenue, </a:t>
            </a:r>
            <a:r>
              <a:rPr lang="en-CA" sz="1300" i="1"/>
              <a:t>temporarily </a:t>
            </a:r>
            <a:r>
              <a:rPr lang="en-CA" sz="1300"/>
              <a:t>eroding incremental margin expansion despite historical efficiencies underpinned by scale in an economic model unique to HCA</a:t>
            </a:r>
          </a:p>
          <a:p>
            <a:r>
              <a:rPr lang="en-CA" sz="1300" b="1" i="0" u="none" strike="noStrike">
                <a:solidFill>
                  <a:srgbClr val="000000"/>
                </a:solidFill>
                <a:effectLst/>
              </a:rPr>
              <a:t>Strong population growth in key states: </a:t>
            </a:r>
            <a:r>
              <a:rPr lang="en-CA" sz="1300" i="0" u="none" strike="noStrike">
                <a:solidFill>
                  <a:srgbClr val="000000"/>
                </a:solidFill>
                <a:effectLst/>
              </a:rPr>
              <a:t>Texas and Florida (CAGR &gt;1.2%), </a:t>
            </a:r>
            <a:r>
              <a:rPr lang="en-CA" sz="1300" b="0" i="0" u="none" strike="noStrike">
                <a:solidFill>
                  <a:srgbClr val="000000"/>
                </a:solidFill>
                <a:effectLst/>
              </a:rPr>
              <a:t>coupled with an aging demographic, drives </a:t>
            </a:r>
            <a:r>
              <a:rPr lang="en-CA" sz="1300" i="0" u="none" strike="noStrike">
                <a:solidFill>
                  <a:srgbClr val="000000"/>
                </a:solidFill>
                <a:effectLst/>
              </a:rPr>
              <a:t>high-single-digit procedure volume growth, bolstering revenue resilience despite broader macro and structural headwinds</a:t>
            </a:r>
            <a:endParaRPr lang="en-CA" sz="1300">
              <a:solidFill>
                <a:srgbClr val="000000"/>
              </a:solidFill>
            </a:endParaRPr>
          </a:p>
          <a:p>
            <a:r>
              <a:rPr lang="en-CA" sz="1300" b="1">
                <a:solidFill>
                  <a:srgbClr val="000000"/>
                </a:solidFill>
                <a:latin typeface="Garamond" panose="02020404030301010803" pitchFamily="18" charset="0"/>
              </a:rPr>
              <a:t>Strong demand for </a:t>
            </a:r>
            <a:r>
              <a:rPr lang="en-CA" sz="1300" b="1" i="0" u="none" strike="noStrike">
                <a:solidFill>
                  <a:srgbClr val="000000"/>
                </a:solidFill>
                <a:effectLst/>
                <a:latin typeface="Garamond" panose="02020404030301010803" pitchFamily="18" charset="0"/>
              </a:rPr>
              <a:t>ambulatory outpatient care centers</a:t>
            </a:r>
            <a:r>
              <a:rPr lang="en-CA" sz="1300">
                <a:solidFill>
                  <a:srgbClr val="000000"/>
                </a:solidFill>
                <a:latin typeface="Garamond" panose="02020404030301010803" pitchFamily="18" charset="0"/>
              </a:rPr>
              <a:t>: </a:t>
            </a:r>
            <a:r>
              <a:rPr lang="en-CA" sz="1300" b="0" i="0" u="none" strike="noStrike">
                <a:solidFill>
                  <a:srgbClr val="000000"/>
                </a:solidFill>
                <a:effectLst/>
                <a:latin typeface="Garamond" panose="02020404030301010803" pitchFamily="18" charset="0"/>
              </a:rPr>
              <a:t>HCA’s higher-margin inpatient revenue base serves as a windfall for strategic </a:t>
            </a:r>
            <a:r>
              <a:rPr lang="en-CA" sz="1300" i="0" u="none" strike="noStrike" err="1">
                <a:solidFill>
                  <a:srgbClr val="000000"/>
                </a:solidFill>
                <a:effectLst/>
                <a:latin typeface="Garamond" panose="02020404030301010803" pitchFamily="18" charset="0"/>
              </a:rPr>
              <a:t>CapEx</a:t>
            </a:r>
            <a:r>
              <a:rPr lang="en-CA" sz="1300" i="0" u="none" strike="noStrike">
                <a:solidFill>
                  <a:srgbClr val="000000"/>
                </a:solidFill>
                <a:effectLst/>
                <a:latin typeface="Garamond" panose="02020404030301010803" pitchFamily="18" charset="0"/>
              </a:rPr>
              <a:t> redeployment </a:t>
            </a:r>
            <a:r>
              <a:rPr lang="en-CA" sz="1300" b="0" i="0" u="none" strike="noStrike">
                <a:solidFill>
                  <a:srgbClr val="000000"/>
                </a:solidFill>
                <a:effectLst/>
                <a:latin typeface="Garamond" panose="02020404030301010803" pitchFamily="18" charset="0"/>
              </a:rPr>
              <a:t>(~6% of revenue) to outpatient initiatives with the potential to establish a </a:t>
            </a:r>
            <a:endParaRPr lang="en-CA" sz="1300" i="0" u="none" strike="noStrike">
              <a:solidFill>
                <a:srgbClr val="000000"/>
              </a:solidFill>
              <a:effectLst/>
              <a:latin typeface="Garamond" panose="02020404030301010803" pitchFamily="18" charset="0"/>
            </a:endParaRPr>
          </a:p>
          <a:p>
            <a:endParaRPr lang="en-CA">
              <a:latin typeface="Garamond" panose="02020404030301010803" pitchFamily="18" charset="0"/>
            </a:endParaRPr>
          </a:p>
        </p:txBody>
      </p:sp>
      <p:pic>
        <p:nvPicPr>
          <p:cNvPr id="15" name="Picture 2" descr="HCA Healthcare美国医疗保健提供商和医院运营商Logo - 云瑞Logo资源库">
            <a:extLst>
              <a:ext uri="{FF2B5EF4-FFF2-40B4-BE49-F238E27FC236}">
                <a16:creationId xmlns:a16="http://schemas.microsoft.com/office/drawing/2014/main" id="{B15F1B9C-5544-8F35-01E8-15F4F61D49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CCD7F9B0-AE4A-EFBB-8FDE-0CBD773C6407}"/>
              </a:ext>
            </a:extLst>
          </p:cNvPr>
          <p:cNvSpPr txBox="1">
            <a:spLocks/>
          </p:cNvSpPr>
          <p:nvPr/>
        </p:nvSpPr>
        <p:spPr>
          <a:xfrm>
            <a:off x="431800" y="3530638"/>
            <a:ext cx="8280400" cy="309516"/>
          </a:xfrm>
          <a:prstGeom prst="rect">
            <a:avLst/>
          </a:prstGeom>
          <a:solidFill>
            <a:schemeClr val="tx1"/>
          </a:solidFill>
          <a:ln w="6350">
            <a:solidFill>
              <a:srgbClr val="000000"/>
            </a:solidFill>
          </a:ln>
        </p:spPr>
        <p:txBody>
          <a:bodyPr bIns="90000" anchor="t">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rPr>
              <a:t>Investment Thesis</a:t>
            </a:r>
          </a:p>
        </p:txBody>
      </p:sp>
      <p:sp>
        <p:nvSpPr>
          <p:cNvPr id="20" name="Text Placeholder 2">
            <a:extLst>
              <a:ext uri="{FF2B5EF4-FFF2-40B4-BE49-F238E27FC236}">
                <a16:creationId xmlns:a16="http://schemas.microsoft.com/office/drawing/2014/main" id="{51428DAD-48DD-C9AE-6883-D19C006EF475}"/>
              </a:ext>
            </a:extLst>
          </p:cNvPr>
          <p:cNvSpPr txBox="1">
            <a:spLocks/>
          </p:cNvSpPr>
          <p:nvPr/>
        </p:nvSpPr>
        <p:spPr>
          <a:xfrm>
            <a:off x="431800" y="5489375"/>
            <a:ext cx="8280400" cy="576714"/>
          </a:xfrm>
          <a:prstGeom prst="rect">
            <a:avLst/>
          </a:prstGeom>
          <a:solidFill>
            <a:schemeClr val="accent1">
              <a:lumMod val="40000"/>
              <a:lumOff val="60000"/>
            </a:schemeClr>
          </a:solidFill>
          <a:ln w="12700">
            <a:solidFill>
              <a:srgbClr val="000000"/>
            </a:solidFill>
            <a:prstDash val="dash"/>
          </a:ln>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0" i="0" u="none" strike="noStrike">
                <a:solidFill>
                  <a:srgbClr val="000000"/>
                </a:solidFill>
                <a:effectLst/>
                <a:latin typeface="Garamond" panose="02020404030301010803" pitchFamily="18" charset="0"/>
              </a:rPr>
              <a:t>HCA Healthcare presents an attractive risk/reward at XX NTM EV/EBITDA, with EPS compounding at ~12% annually over next 3YY, driven by a strong payer mix, increasing outpatient revenue, and operational moat</a:t>
            </a:r>
            <a:endParaRPr lang="en-US">
              <a:solidFill>
                <a:srgbClr val="000000"/>
              </a:solidFill>
              <a:latin typeface="Garamond" panose="02020404030301010803" pitchFamily="18" charset="0"/>
            </a:endParaRPr>
          </a:p>
        </p:txBody>
      </p:sp>
      <p:sp>
        <p:nvSpPr>
          <p:cNvPr id="28" name="Text Placeholder 2">
            <a:extLst>
              <a:ext uri="{FF2B5EF4-FFF2-40B4-BE49-F238E27FC236}">
                <a16:creationId xmlns:a16="http://schemas.microsoft.com/office/drawing/2014/main" id="{5273C21B-8C4F-4EF1-D316-0E6524A5C0CB}"/>
              </a:ext>
            </a:extLst>
          </p:cNvPr>
          <p:cNvSpPr txBox="1">
            <a:spLocks/>
          </p:cNvSpPr>
          <p:nvPr/>
        </p:nvSpPr>
        <p:spPr>
          <a:xfrm>
            <a:off x="431800" y="3891801"/>
            <a:ext cx="8280400" cy="455140"/>
          </a:xfrm>
          <a:prstGeom prst="rect">
            <a:avLst/>
          </a:prstGeom>
          <a:solidFill>
            <a:schemeClr val="bg1">
              <a:lumMod val="95000"/>
            </a:schemeClr>
          </a:solidFill>
          <a:ln w="15875">
            <a:solidFill>
              <a:srgbClr val="000000"/>
            </a:solidFill>
            <a:prstDash val="dash"/>
          </a:ln>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solidFill>
                  <a:srgbClr val="000000"/>
                </a:solidFill>
                <a:latin typeface="Garamond" panose="02020404030301010803" pitchFamily="18" charset="0"/>
              </a:rPr>
              <a:t>       </a:t>
            </a:r>
            <a:endParaRPr lang="en-US" sz="1200">
              <a:solidFill>
                <a:srgbClr val="000000"/>
              </a:solidFill>
              <a:latin typeface="Garamond" panose="02020404030301010803" pitchFamily="18" charset="0"/>
            </a:endParaRPr>
          </a:p>
        </p:txBody>
      </p:sp>
      <p:sp>
        <p:nvSpPr>
          <p:cNvPr id="31" name="Text Placeholder 2">
            <a:extLst>
              <a:ext uri="{FF2B5EF4-FFF2-40B4-BE49-F238E27FC236}">
                <a16:creationId xmlns:a16="http://schemas.microsoft.com/office/drawing/2014/main" id="{C1E4EE09-F46E-9840-599F-F03FBDE82056}"/>
              </a:ext>
            </a:extLst>
          </p:cNvPr>
          <p:cNvSpPr txBox="1">
            <a:spLocks/>
          </p:cNvSpPr>
          <p:nvPr/>
        </p:nvSpPr>
        <p:spPr>
          <a:xfrm>
            <a:off x="431800" y="4411178"/>
            <a:ext cx="8280400" cy="455140"/>
          </a:xfrm>
          <a:prstGeom prst="rect">
            <a:avLst/>
          </a:prstGeom>
          <a:solidFill>
            <a:schemeClr val="bg1">
              <a:lumMod val="95000"/>
            </a:schemeClr>
          </a:solidFill>
          <a:ln w="15875">
            <a:solidFill>
              <a:srgbClr val="000000"/>
            </a:solidFill>
            <a:prstDash val="dash"/>
          </a:ln>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solidFill>
                  <a:srgbClr val="000000"/>
                </a:solidFill>
              </a:rPr>
              <a:t>       </a:t>
            </a:r>
          </a:p>
        </p:txBody>
      </p:sp>
      <p:sp>
        <p:nvSpPr>
          <p:cNvPr id="32" name="Text Placeholder 2">
            <a:extLst>
              <a:ext uri="{FF2B5EF4-FFF2-40B4-BE49-F238E27FC236}">
                <a16:creationId xmlns:a16="http://schemas.microsoft.com/office/drawing/2014/main" id="{81B19EA3-89B7-ED25-D1C6-7CD39A7EF3D9}"/>
              </a:ext>
            </a:extLst>
          </p:cNvPr>
          <p:cNvSpPr txBox="1">
            <a:spLocks/>
          </p:cNvSpPr>
          <p:nvPr/>
        </p:nvSpPr>
        <p:spPr>
          <a:xfrm>
            <a:off x="431800" y="4950276"/>
            <a:ext cx="8280400" cy="455140"/>
          </a:xfrm>
          <a:prstGeom prst="rect">
            <a:avLst/>
          </a:prstGeom>
          <a:solidFill>
            <a:schemeClr val="bg1">
              <a:lumMod val="95000"/>
            </a:schemeClr>
          </a:solidFill>
          <a:ln w="15875">
            <a:solidFill>
              <a:srgbClr val="000000"/>
            </a:solidFill>
            <a:prstDash val="dash"/>
          </a:ln>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200">
                <a:solidFill>
                  <a:srgbClr val="000000"/>
                </a:solidFill>
              </a:rPr>
              <a:t>  </a:t>
            </a:r>
            <a:br>
              <a:rPr lang="en-US" sz="1200">
                <a:solidFill>
                  <a:srgbClr val="000000"/>
                </a:solidFill>
              </a:rPr>
            </a:br>
            <a:r>
              <a:rPr lang="en-US" sz="1200" b="0">
                <a:solidFill>
                  <a:srgbClr val="000000"/>
                </a:solidFill>
              </a:rPr>
              <a:t>\</a:t>
            </a:r>
            <a:endParaRPr lang="en-CA" sz="1200" b="0">
              <a:latin typeface="Garamond" panose="02020404030301010803" pitchFamily="18" charset="0"/>
            </a:endParaRPr>
          </a:p>
          <a:p>
            <a:pPr algn="l"/>
            <a:endParaRPr lang="en-US" sz="1200">
              <a:solidFill>
                <a:srgbClr val="000000"/>
              </a:solidFill>
            </a:endParaRPr>
          </a:p>
        </p:txBody>
      </p:sp>
      <p:sp>
        <p:nvSpPr>
          <p:cNvPr id="37" name="Rectangle 36">
            <a:extLst>
              <a:ext uri="{FF2B5EF4-FFF2-40B4-BE49-F238E27FC236}">
                <a16:creationId xmlns:a16="http://schemas.microsoft.com/office/drawing/2014/main" id="{842EA4A4-1B64-81E2-686E-BC11D827A974}"/>
              </a:ext>
            </a:extLst>
          </p:cNvPr>
          <p:cNvSpPr/>
          <p:nvPr/>
        </p:nvSpPr>
        <p:spPr>
          <a:xfrm>
            <a:off x="431800" y="3891801"/>
            <a:ext cx="328364" cy="455140"/>
          </a:xfrm>
          <a:prstGeom prst="rect">
            <a:avLst/>
          </a:prstGeom>
          <a:ln w="127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CEBDC17-7CA3-E912-B9CF-B7A93570FA49}"/>
              </a:ext>
            </a:extLst>
          </p:cNvPr>
          <p:cNvSpPr/>
          <p:nvPr/>
        </p:nvSpPr>
        <p:spPr>
          <a:xfrm>
            <a:off x="431800" y="4411178"/>
            <a:ext cx="328364" cy="455140"/>
          </a:xfrm>
          <a:prstGeom prst="rect">
            <a:avLst/>
          </a:prstGeom>
          <a:ln w="127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189E609-614E-47BC-7DBD-B1670837CB4B}"/>
              </a:ext>
            </a:extLst>
          </p:cNvPr>
          <p:cNvSpPr/>
          <p:nvPr/>
        </p:nvSpPr>
        <p:spPr>
          <a:xfrm>
            <a:off x="425626" y="4945725"/>
            <a:ext cx="328364" cy="455140"/>
          </a:xfrm>
          <a:prstGeom prst="rect">
            <a:avLst/>
          </a:prstGeom>
          <a:ln w="1270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66E5E67-7C6C-F7C5-C622-4614B54428CB}"/>
              </a:ext>
            </a:extLst>
          </p:cNvPr>
          <p:cNvSpPr txBox="1"/>
          <p:nvPr/>
        </p:nvSpPr>
        <p:spPr>
          <a:xfrm>
            <a:off x="466779" y="3924677"/>
            <a:ext cx="276038" cy="369332"/>
          </a:xfrm>
          <a:prstGeom prst="rect">
            <a:avLst/>
          </a:prstGeom>
          <a:noFill/>
        </p:spPr>
        <p:txBody>
          <a:bodyPr wrap="none" rtlCol="0">
            <a:spAutoFit/>
          </a:bodyPr>
          <a:lstStyle/>
          <a:p>
            <a:r>
              <a:rPr lang="en-US" b="1">
                <a:solidFill>
                  <a:schemeClr val="bg1"/>
                </a:solidFill>
              </a:rPr>
              <a:t>1</a:t>
            </a:r>
          </a:p>
        </p:txBody>
      </p:sp>
      <p:sp>
        <p:nvSpPr>
          <p:cNvPr id="42" name="TextBox 41">
            <a:extLst>
              <a:ext uri="{FF2B5EF4-FFF2-40B4-BE49-F238E27FC236}">
                <a16:creationId xmlns:a16="http://schemas.microsoft.com/office/drawing/2014/main" id="{68D56C0B-1E92-71BD-47C6-CBBFA3F1881B}"/>
              </a:ext>
            </a:extLst>
          </p:cNvPr>
          <p:cNvSpPr txBox="1"/>
          <p:nvPr/>
        </p:nvSpPr>
        <p:spPr>
          <a:xfrm>
            <a:off x="460320" y="4446028"/>
            <a:ext cx="293670" cy="369332"/>
          </a:xfrm>
          <a:prstGeom prst="rect">
            <a:avLst/>
          </a:prstGeom>
          <a:noFill/>
        </p:spPr>
        <p:txBody>
          <a:bodyPr wrap="none" rtlCol="0">
            <a:spAutoFit/>
          </a:bodyPr>
          <a:lstStyle/>
          <a:p>
            <a:r>
              <a:rPr lang="en-US" b="1">
                <a:solidFill>
                  <a:schemeClr val="bg1"/>
                </a:solidFill>
              </a:rPr>
              <a:t>2</a:t>
            </a:r>
          </a:p>
        </p:txBody>
      </p:sp>
      <p:sp>
        <p:nvSpPr>
          <p:cNvPr id="43" name="TextBox 42">
            <a:extLst>
              <a:ext uri="{FF2B5EF4-FFF2-40B4-BE49-F238E27FC236}">
                <a16:creationId xmlns:a16="http://schemas.microsoft.com/office/drawing/2014/main" id="{31F4F9C7-76BD-659B-C734-8DC894345EEA}"/>
              </a:ext>
            </a:extLst>
          </p:cNvPr>
          <p:cNvSpPr txBox="1"/>
          <p:nvPr/>
        </p:nvSpPr>
        <p:spPr>
          <a:xfrm>
            <a:off x="451789" y="4972999"/>
            <a:ext cx="293670" cy="369332"/>
          </a:xfrm>
          <a:prstGeom prst="rect">
            <a:avLst/>
          </a:prstGeom>
          <a:noFill/>
        </p:spPr>
        <p:txBody>
          <a:bodyPr wrap="none" rtlCol="0">
            <a:spAutoFit/>
          </a:bodyPr>
          <a:lstStyle/>
          <a:p>
            <a:r>
              <a:rPr lang="en-US" b="1">
                <a:solidFill>
                  <a:schemeClr val="bg1"/>
                </a:solidFill>
              </a:rPr>
              <a:t>3</a:t>
            </a:r>
          </a:p>
        </p:txBody>
      </p:sp>
      <p:sp>
        <p:nvSpPr>
          <p:cNvPr id="8" name="TextBox 7">
            <a:extLst>
              <a:ext uri="{FF2B5EF4-FFF2-40B4-BE49-F238E27FC236}">
                <a16:creationId xmlns:a16="http://schemas.microsoft.com/office/drawing/2014/main" id="{08926A73-44B6-5B55-A2F9-DAA0AE34D08B}"/>
              </a:ext>
            </a:extLst>
          </p:cNvPr>
          <p:cNvSpPr txBox="1"/>
          <p:nvPr/>
        </p:nvSpPr>
        <p:spPr>
          <a:xfrm>
            <a:off x="742817" y="3891416"/>
            <a:ext cx="7882078" cy="461665"/>
          </a:xfrm>
          <a:prstGeom prst="rect">
            <a:avLst/>
          </a:prstGeom>
          <a:noFill/>
        </p:spPr>
        <p:txBody>
          <a:bodyPr wrap="square" rtlCol="0">
            <a:spAutoFit/>
          </a:bodyPr>
          <a:lstStyle/>
          <a:p>
            <a:r>
              <a:rPr lang="en-CA" sz="1200" u="none" strike="noStrike">
                <a:solidFill>
                  <a:srgbClr val="000000"/>
                </a:solidFill>
                <a:effectLst/>
                <a:latin typeface="Garamond" panose="02020404030301010803" pitchFamily="18" charset="0"/>
              </a:rPr>
              <a:t>HCA’s leading presence in the Sunbelt region, America’s largest growing market, poises it to capitalize significantly on demand for outpatient services in coming years, bolstered by an aging majority Baby Boomer/Gen X population in need of long-term care</a:t>
            </a:r>
            <a:endParaRPr lang="en-US" sz="1200"/>
          </a:p>
        </p:txBody>
      </p:sp>
      <p:sp>
        <p:nvSpPr>
          <p:cNvPr id="9" name="TextBox 8">
            <a:extLst>
              <a:ext uri="{FF2B5EF4-FFF2-40B4-BE49-F238E27FC236}">
                <a16:creationId xmlns:a16="http://schemas.microsoft.com/office/drawing/2014/main" id="{20EA3817-0C78-072E-6EE0-F0A8CF1A6F2D}"/>
              </a:ext>
            </a:extLst>
          </p:cNvPr>
          <p:cNvSpPr txBox="1"/>
          <p:nvPr/>
        </p:nvSpPr>
        <p:spPr>
          <a:xfrm>
            <a:off x="742817" y="4409204"/>
            <a:ext cx="7882078" cy="461665"/>
          </a:xfrm>
          <a:prstGeom prst="rect">
            <a:avLst/>
          </a:prstGeom>
          <a:noFill/>
        </p:spPr>
        <p:txBody>
          <a:bodyPr wrap="square" rtlCol="0">
            <a:spAutoFit/>
          </a:bodyPr>
          <a:lstStyle/>
          <a:p>
            <a:r>
              <a:rPr lang="en-US" sz="1200">
                <a:solidFill>
                  <a:srgbClr val="000000"/>
                </a:solidFill>
              </a:rPr>
              <a:t>The competitive moat presented by HCA’s economies of scale has been overlooked by investors, resulting in a significant undervaluation of initiatives such as disaster prevention or talent acquisition; major risks are priced in, but key mitigants are not </a:t>
            </a:r>
          </a:p>
        </p:txBody>
      </p:sp>
      <p:sp>
        <p:nvSpPr>
          <p:cNvPr id="10" name="TextBox 9">
            <a:extLst>
              <a:ext uri="{FF2B5EF4-FFF2-40B4-BE49-F238E27FC236}">
                <a16:creationId xmlns:a16="http://schemas.microsoft.com/office/drawing/2014/main" id="{158F2D49-12B3-5301-7BE2-59E7825481C9}"/>
              </a:ext>
            </a:extLst>
          </p:cNvPr>
          <p:cNvSpPr txBox="1"/>
          <p:nvPr/>
        </p:nvSpPr>
        <p:spPr>
          <a:xfrm>
            <a:off x="736643" y="4965799"/>
            <a:ext cx="7882078" cy="646331"/>
          </a:xfrm>
          <a:prstGeom prst="rect">
            <a:avLst/>
          </a:prstGeom>
          <a:noFill/>
        </p:spPr>
        <p:txBody>
          <a:bodyPr wrap="square" rtlCol="0">
            <a:spAutoFit/>
          </a:bodyPr>
          <a:lstStyle/>
          <a:p>
            <a:r>
              <a:rPr lang="en-CA" sz="1200" u="none" strike="noStrike">
                <a:solidFill>
                  <a:srgbClr val="000000"/>
                </a:solidFill>
                <a:effectLst/>
                <a:latin typeface="Garamond" panose="02020404030301010803" pitchFamily="18" charset="0"/>
              </a:rPr>
              <a:t>Street underestimates HCA’s diverse payer and geographic mix, a key catalyst to consistent price appreciation that hedges against regulatory risk alongside providing industry-leading growth opportunity in expanding Sunbelt markets Texas &amp; Florida </a:t>
            </a:r>
            <a:endParaRPr lang="en-CA" sz="1200">
              <a:latin typeface="Garamond" panose="02020404030301010803" pitchFamily="18" charset="0"/>
            </a:endParaRPr>
          </a:p>
          <a:p>
            <a:endParaRPr lang="en-US" sz="1200"/>
          </a:p>
        </p:txBody>
      </p:sp>
      <p:pic>
        <p:nvPicPr>
          <p:cNvPr id="11" name="Picture 10" descr="A white background with black dots&#10;&#10;Description automatically generated">
            <a:extLst>
              <a:ext uri="{FF2B5EF4-FFF2-40B4-BE49-F238E27FC236}">
                <a16:creationId xmlns:a16="http://schemas.microsoft.com/office/drawing/2014/main" id="{51C3CA9B-B4D9-980D-EA98-8AF92BEC5901}"/>
              </a:ext>
            </a:extLst>
          </p:cNvPr>
          <p:cNvPicPr>
            <a:picLocks noChangeAspect="1"/>
          </p:cNvPicPr>
          <p:nvPr/>
        </p:nvPicPr>
        <p:blipFill>
          <a:blip r:embed="rId3"/>
          <a:stretch>
            <a:fillRect/>
          </a:stretch>
        </p:blipFill>
        <p:spPr>
          <a:xfrm>
            <a:off x="6557994" y="6263374"/>
            <a:ext cx="2154205" cy="334278"/>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2B696C78-A5D4-EACC-6794-D98DF7B2BA2A}"/>
              </a:ext>
            </a:extLst>
          </p:cNvPr>
          <p:cNvPicPr>
            <a:picLocks noChangeAspect="1"/>
          </p:cNvPicPr>
          <p:nvPr/>
        </p:nvPicPr>
        <p:blipFill>
          <a:blip r:embed="rId3"/>
          <a:stretch>
            <a:fillRect/>
          </a:stretch>
        </p:blipFill>
        <p:spPr>
          <a:xfrm>
            <a:off x="6557995" y="6453336"/>
            <a:ext cx="2192196" cy="280556"/>
          </a:xfrm>
          <a:prstGeom prst="rect">
            <a:avLst/>
          </a:prstGeom>
        </p:spPr>
      </p:pic>
    </p:spTree>
    <p:extLst>
      <p:ext uri="{BB962C8B-B14F-4D97-AF65-F5344CB8AC3E}">
        <p14:creationId xmlns:p14="http://schemas.microsoft.com/office/powerpoint/2010/main" val="235928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1" name="Chart 1090">
            <a:extLst>
              <a:ext uri="{FF2B5EF4-FFF2-40B4-BE49-F238E27FC236}">
                <a16:creationId xmlns:a16="http://schemas.microsoft.com/office/drawing/2014/main" id="{86C0129D-EC85-EB6C-7CDA-A9C9E1AFD9AC}"/>
              </a:ext>
            </a:extLst>
          </p:cNvPr>
          <p:cNvGraphicFramePr>
            <a:graphicFrameLocks/>
          </p:cNvGraphicFramePr>
          <p:nvPr/>
        </p:nvGraphicFramePr>
        <p:xfrm>
          <a:off x="6589649" y="3116140"/>
          <a:ext cx="2117055" cy="148797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a:extLst>
              <a:ext uri="{FF2B5EF4-FFF2-40B4-BE49-F238E27FC236}">
                <a16:creationId xmlns:a16="http://schemas.microsoft.com/office/drawing/2014/main" id="{3E47285B-8A08-4D5A-A4C8-20878A091AC0}"/>
              </a:ext>
            </a:extLst>
          </p:cNvPr>
          <p:cNvSpPr>
            <a:spLocks noGrp="1"/>
          </p:cNvSpPr>
          <p:nvPr>
            <p:ph type="body" sz="quarter" idx="17"/>
          </p:nvPr>
        </p:nvSpPr>
        <p:spPr/>
        <p:txBody>
          <a:bodyPr/>
          <a:lstStyle/>
          <a:p>
            <a:r>
              <a:rPr lang="en-CA"/>
              <a:t>Sources: Company Filings, Capital IQ, </a:t>
            </a:r>
            <a:r>
              <a:rPr lang="en-CA" err="1"/>
              <a:t>Tradingview</a:t>
            </a:r>
            <a:endParaRPr lang="en-CA"/>
          </a:p>
        </p:txBody>
      </p:sp>
      <p:sp>
        <p:nvSpPr>
          <p:cNvPr id="4" name="Text Placeholder 3">
            <a:extLst>
              <a:ext uri="{FF2B5EF4-FFF2-40B4-BE49-F238E27FC236}">
                <a16:creationId xmlns:a16="http://schemas.microsoft.com/office/drawing/2014/main" id="{4D4A95F0-85B9-4075-AECB-80CE7C0F642F}"/>
              </a:ext>
            </a:extLst>
          </p:cNvPr>
          <p:cNvSpPr>
            <a:spLocks noGrp="1"/>
          </p:cNvSpPr>
          <p:nvPr>
            <p:ph type="body" sz="quarter" idx="18"/>
          </p:nvPr>
        </p:nvSpPr>
        <p:spPr>
          <a:xfrm>
            <a:off x="431800" y="1381305"/>
            <a:ext cx="8280400" cy="0"/>
          </a:xfrm>
        </p:spPr>
        <p:txBody>
          <a:bodyPr/>
          <a:lstStyle/>
          <a:p>
            <a:r>
              <a:rPr lang="en-CA">
                <a:solidFill>
                  <a:srgbClr val="000000"/>
                </a:solidFill>
              </a:rPr>
              <a:t>Business Overview</a:t>
            </a:r>
          </a:p>
        </p:txBody>
      </p:sp>
      <p:sp>
        <p:nvSpPr>
          <p:cNvPr id="5" name="Text Placeholder 4">
            <a:extLst>
              <a:ext uri="{FF2B5EF4-FFF2-40B4-BE49-F238E27FC236}">
                <a16:creationId xmlns:a16="http://schemas.microsoft.com/office/drawing/2014/main" id="{57ABA897-1EAC-4DF3-8815-2DFB1C7B585C}"/>
              </a:ext>
            </a:extLst>
          </p:cNvPr>
          <p:cNvSpPr>
            <a:spLocks noGrp="1"/>
          </p:cNvSpPr>
          <p:nvPr>
            <p:ph type="body" sz="quarter" idx="24"/>
          </p:nvPr>
        </p:nvSpPr>
        <p:spPr>
          <a:xfrm>
            <a:off x="431800" y="3065609"/>
            <a:ext cx="2880000" cy="0"/>
          </a:xfrm>
        </p:spPr>
        <p:txBody>
          <a:bodyPr/>
          <a:lstStyle/>
          <a:p>
            <a:r>
              <a:rPr lang="en-CA">
                <a:solidFill>
                  <a:srgbClr val="000000"/>
                </a:solidFill>
              </a:rPr>
              <a:t>52-Week Stock Chart</a:t>
            </a:r>
          </a:p>
        </p:txBody>
      </p:sp>
      <p:sp>
        <p:nvSpPr>
          <p:cNvPr id="6" name="Text Placeholder 5">
            <a:extLst>
              <a:ext uri="{FF2B5EF4-FFF2-40B4-BE49-F238E27FC236}">
                <a16:creationId xmlns:a16="http://schemas.microsoft.com/office/drawing/2014/main" id="{5F3EB24C-8AF4-49B7-908D-43DCC98CA8FC}"/>
              </a:ext>
            </a:extLst>
          </p:cNvPr>
          <p:cNvSpPr>
            <a:spLocks noGrp="1"/>
          </p:cNvSpPr>
          <p:nvPr>
            <p:ph type="body" sz="quarter" idx="25"/>
          </p:nvPr>
        </p:nvSpPr>
        <p:spPr>
          <a:xfrm>
            <a:off x="3594736" y="3065609"/>
            <a:ext cx="5112000" cy="0"/>
          </a:xfrm>
        </p:spPr>
        <p:txBody>
          <a:bodyPr/>
          <a:lstStyle/>
          <a:p>
            <a:r>
              <a:rPr lang="en-CA">
                <a:solidFill>
                  <a:srgbClr val="000000"/>
                </a:solidFill>
              </a:rPr>
              <a:t>Key Financials &amp; Revenues by U.S. Region</a:t>
            </a:r>
          </a:p>
        </p:txBody>
      </p:sp>
      <p:sp>
        <p:nvSpPr>
          <p:cNvPr id="7" name="Text Placeholder 6">
            <a:extLst>
              <a:ext uri="{FF2B5EF4-FFF2-40B4-BE49-F238E27FC236}">
                <a16:creationId xmlns:a16="http://schemas.microsoft.com/office/drawing/2014/main" id="{540C912F-A37B-4246-B1F2-CB1CF5289B14}"/>
              </a:ext>
            </a:extLst>
          </p:cNvPr>
          <p:cNvSpPr>
            <a:spLocks noGrp="1"/>
          </p:cNvSpPr>
          <p:nvPr>
            <p:ph type="body" sz="quarter" idx="13"/>
          </p:nvPr>
        </p:nvSpPr>
        <p:spPr>
          <a:xfrm>
            <a:off x="431799" y="818849"/>
            <a:ext cx="8280402" cy="360000"/>
          </a:xfrm>
        </p:spPr>
        <p:txBody>
          <a:bodyPr/>
          <a:lstStyle/>
          <a:p>
            <a:r>
              <a:rPr lang="en-CA">
                <a:solidFill>
                  <a:srgbClr val="0E0E0E"/>
                </a:solidFill>
                <a:effectLst/>
                <a:latin typeface="Garamond" panose="02020404030301010803" pitchFamily="18" charset="0"/>
              </a:rPr>
              <a:t>HCA Healthcare, Inc. is a leading operator of hospitals and healthcare facilities across the U.S. and the U.K.</a:t>
            </a:r>
          </a:p>
        </p:txBody>
      </p:sp>
      <p:sp>
        <p:nvSpPr>
          <p:cNvPr id="21" name="Content Placeholder 8">
            <a:extLst>
              <a:ext uri="{FF2B5EF4-FFF2-40B4-BE49-F238E27FC236}">
                <a16:creationId xmlns:a16="http://schemas.microsoft.com/office/drawing/2014/main" id="{57A32332-FE70-7CD9-91F8-E94F0C6DB5F3}"/>
              </a:ext>
            </a:extLst>
          </p:cNvPr>
          <p:cNvSpPr>
            <a:spLocks noGrp="1"/>
          </p:cNvSpPr>
          <p:nvPr>
            <p:ph idx="20"/>
          </p:nvPr>
        </p:nvSpPr>
        <p:spPr>
          <a:xfrm>
            <a:off x="431797" y="1496714"/>
            <a:ext cx="8394703" cy="1396375"/>
          </a:xfrm>
        </p:spPr>
        <p:txBody>
          <a:bodyPr>
            <a:noAutofit/>
          </a:bodyPr>
          <a:lstStyle/>
          <a:p>
            <a:r>
              <a:rPr lang="en-CA" b="0" i="0">
                <a:solidFill>
                  <a:srgbClr val="11304D"/>
                </a:solidFill>
                <a:effectLst/>
                <a:latin typeface="Garamond" panose="02020404030301010803" pitchFamily="18" charset="0"/>
              </a:rPr>
              <a:t>Founded in 1968, HCA, headquartered in Nashville, Tennessee, operates as one of the largest for-profit healthcare providers.</a:t>
            </a:r>
          </a:p>
          <a:p>
            <a:r>
              <a:rPr lang="en-CA" b="0" i="0">
                <a:solidFill>
                  <a:srgbClr val="11304D"/>
                </a:solidFill>
                <a:effectLst/>
                <a:latin typeface="Garamond" panose="02020404030301010803" pitchFamily="18" charset="0"/>
              </a:rPr>
              <a:t>Handling over </a:t>
            </a:r>
            <a:r>
              <a:rPr lang="en-CA" b="1" i="0">
                <a:solidFill>
                  <a:srgbClr val="11304D"/>
                </a:solidFill>
                <a:effectLst/>
                <a:latin typeface="Garamond" panose="02020404030301010803" pitchFamily="18" charset="0"/>
              </a:rPr>
              <a:t>43 million patient </a:t>
            </a:r>
            <a:r>
              <a:rPr lang="en-CA" b="0" i="0">
                <a:solidFill>
                  <a:srgbClr val="11304D"/>
                </a:solidFill>
                <a:effectLst/>
                <a:latin typeface="Garamond" panose="02020404030301010803" pitchFamily="18" charset="0"/>
              </a:rPr>
              <a:t>encounters annually, HCA Healthcare owns and operates 188 hospitals, 123 freestanding outpatient surgery centers, and a network of physician offices, urgent care clinics, and emergency rooms across 20 U.S. states and the UK.</a:t>
            </a:r>
          </a:p>
          <a:p>
            <a:r>
              <a:rPr lang="en-US">
                <a:latin typeface="Garamond" panose="02020404030301010803" pitchFamily="18" charset="0"/>
              </a:rPr>
              <a:t>HCA generates revenue from inpatient and outpatient services, physician care, and specialized treatments, funded by private insurance, Medicare, Medicaid, and patient payments, with performance driven by patient volume and payer rates.</a:t>
            </a:r>
          </a:p>
        </p:txBody>
      </p:sp>
      <p:graphicFrame>
        <p:nvGraphicFramePr>
          <p:cNvPr id="22" name="Table 21">
            <a:extLst>
              <a:ext uri="{FF2B5EF4-FFF2-40B4-BE49-F238E27FC236}">
                <a16:creationId xmlns:a16="http://schemas.microsoft.com/office/drawing/2014/main" id="{6D06F947-AD73-44FB-3502-B70A8F7104D0}"/>
              </a:ext>
            </a:extLst>
          </p:cNvPr>
          <p:cNvGraphicFramePr>
            <a:graphicFrameLocks noGrp="1"/>
          </p:cNvGraphicFramePr>
          <p:nvPr>
            <p:extLst>
              <p:ext uri="{D42A27DB-BD31-4B8C-83A1-F6EECF244321}">
                <p14:modId xmlns:p14="http://schemas.microsoft.com/office/powerpoint/2010/main" val="1082213468"/>
              </p:ext>
            </p:extLst>
          </p:nvPr>
        </p:nvGraphicFramePr>
        <p:xfrm>
          <a:off x="3594736" y="3210954"/>
          <a:ext cx="2711972" cy="1371600"/>
        </p:xfrm>
        <a:graphic>
          <a:graphicData uri="http://schemas.openxmlformats.org/drawingml/2006/table">
            <a:tbl>
              <a:tblPr firstRow="1" bandRow="1">
                <a:tableStyleId>{073A0DAA-6AF3-43AB-8588-CEC1D06C72B9}</a:tableStyleId>
              </a:tblPr>
              <a:tblGrid>
                <a:gridCol w="1629017">
                  <a:extLst>
                    <a:ext uri="{9D8B030D-6E8A-4147-A177-3AD203B41FA5}">
                      <a16:colId xmlns:a16="http://schemas.microsoft.com/office/drawing/2014/main" val="4009235387"/>
                    </a:ext>
                  </a:extLst>
                </a:gridCol>
                <a:gridCol w="1082955">
                  <a:extLst>
                    <a:ext uri="{9D8B030D-6E8A-4147-A177-3AD203B41FA5}">
                      <a16:colId xmlns:a16="http://schemas.microsoft.com/office/drawing/2014/main" val="1576743833"/>
                    </a:ext>
                  </a:extLst>
                </a:gridCol>
              </a:tblGrid>
              <a:tr h="0">
                <a:tc>
                  <a:txBody>
                    <a:bodyPr/>
                    <a:lstStyle/>
                    <a:p>
                      <a:r>
                        <a:rPr lang="en-US" sz="1200" b="1">
                          <a:solidFill>
                            <a:srgbClr val="000000"/>
                          </a:solidFill>
                        </a:rPr>
                        <a:t>Ticker</a:t>
                      </a:r>
                    </a:p>
                  </a:txBody>
                  <a:tcPr anchor="ctr">
                    <a:lnB w="12700" cap="flat" cmpd="sng" algn="ctr">
                      <a:solidFill>
                        <a:schemeClr val="tx1"/>
                      </a:solidFill>
                      <a:prstDash val="solid"/>
                      <a:round/>
                      <a:headEnd type="none" w="med" len="med"/>
                      <a:tailEnd type="none" w="med" len="med"/>
                    </a:lnB>
                    <a:noFill/>
                  </a:tcPr>
                </a:tc>
                <a:tc>
                  <a:txBody>
                    <a:bodyPr/>
                    <a:lstStyle/>
                    <a:p>
                      <a:pPr algn="r"/>
                      <a:r>
                        <a:rPr lang="en-US" sz="1200" b="1">
                          <a:solidFill>
                            <a:srgbClr val="000000"/>
                          </a:solidFill>
                        </a:rPr>
                        <a:t>NYSE: HCA</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4394175"/>
                  </a:ext>
                </a:extLst>
              </a:tr>
              <a:tr h="218206">
                <a:tc>
                  <a:txBody>
                    <a:bodyPr/>
                    <a:lstStyle/>
                    <a:p>
                      <a:r>
                        <a:rPr lang="en-US" sz="1200">
                          <a:solidFill>
                            <a:srgbClr val="000000"/>
                          </a:solidFill>
                        </a:rPr>
                        <a:t>Share Price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0000"/>
                        <a:lumOff val="40000"/>
                        <a:alpha val="20000"/>
                      </a:schemeClr>
                    </a:solidFill>
                  </a:tcPr>
                </a:tc>
                <a:tc>
                  <a:txBody>
                    <a:bodyPr/>
                    <a:lstStyle/>
                    <a:p>
                      <a:r>
                        <a:rPr lang="en-US" sz="1200">
                          <a:solidFill>
                            <a:srgbClr val="000000"/>
                          </a:solidFill>
                        </a:rPr>
                        <a:t> $302.15</a:t>
                      </a:r>
                      <a:endParaRPr lang="en-US" sz="1200" dirty="0">
                        <a:solidFill>
                          <a:srgbClr val="00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60000"/>
                        <a:lumOff val="40000"/>
                        <a:alpha val="20000"/>
                      </a:schemeClr>
                    </a:solidFill>
                  </a:tcPr>
                </a:tc>
                <a:extLst>
                  <a:ext uri="{0D108BD9-81ED-4DB2-BD59-A6C34878D82A}">
                    <a16:rowId xmlns:a16="http://schemas.microsoft.com/office/drawing/2014/main" val="1311070852"/>
                  </a:ext>
                </a:extLst>
              </a:tr>
              <a:tr h="218206">
                <a:tc>
                  <a:txBody>
                    <a:bodyPr/>
                    <a:lstStyle/>
                    <a:p>
                      <a:r>
                        <a:rPr lang="en-US" sz="1200">
                          <a:solidFill>
                            <a:srgbClr val="000000"/>
                          </a:solidFill>
                        </a:rPr>
                        <a:t>Enterprise Value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solidFill>
                            <a:srgbClr val="000000"/>
                          </a:solidFill>
                        </a:rPr>
                        <a:t> $122.99B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51568988"/>
                  </a:ext>
                </a:extLst>
              </a:tr>
              <a:tr h="218206">
                <a:tc>
                  <a:txBody>
                    <a:bodyPr/>
                    <a:lstStyle/>
                    <a:p>
                      <a:r>
                        <a:rPr lang="en-US" sz="1200">
                          <a:solidFill>
                            <a:srgbClr val="000000"/>
                          </a:solidFill>
                        </a:rPr>
                        <a:t>Market Cap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alpha val="20000"/>
                      </a:schemeClr>
                    </a:solidFill>
                  </a:tcPr>
                </a:tc>
                <a:tc>
                  <a:txBody>
                    <a:bodyPr/>
                    <a:lstStyle/>
                    <a:p>
                      <a:r>
                        <a:rPr lang="en-US" sz="1200">
                          <a:solidFill>
                            <a:srgbClr val="000000"/>
                          </a:solidFill>
                        </a:rPr>
                        <a:t> $80.99B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0000"/>
                        <a:lumOff val="40000"/>
                        <a:alpha val="20000"/>
                      </a:schemeClr>
                    </a:solidFill>
                  </a:tcPr>
                </a:tc>
                <a:extLst>
                  <a:ext uri="{0D108BD9-81ED-4DB2-BD59-A6C34878D82A}">
                    <a16:rowId xmlns:a16="http://schemas.microsoft.com/office/drawing/2014/main" val="1524147519"/>
                  </a:ext>
                </a:extLst>
              </a:tr>
              <a:tr h="218206">
                <a:tc>
                  <a:txBody>
                    <a:bodyPr/>
                    <a:lstStyle/>
                    <a:p>
                      <a:r>
                        <a:rPr lang="en-US" sz="1200">
                          <a:solidFill>
                            <a:srgbClr val="000000"/>
                          </a:solidFill>
                        </a:rPr>
                        <a:t>LTM EV/EBITDA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a:solidFill>
                            <a:srgbClr val="000000"/>
                          </a:solidFill>
                        </a:rPr>
                        <a:t> 8.78x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4517449"/>
                  </a:ext>
                </a:extLst>
              </a:tr>
            </a:tbl>
          </a:graphicData>
        </a:graphic>
      </p:graphicFrame>
      <p:sp>
        <p:nvSpPr>
          <p:cNvPr id="12" name="Text Placeholder 4">
            <a:extLst>
              <a:ext uri="{FF2B5EF4-FFF2-40B4-BE49-F238E27FC236}">
                <a16:creationId xmlns:a16="http://schemas.microsoft.com/office/drawing/2014/main" id="{C9032EB1-2CA8-6FE3-027B-C88D4007B607}"/>
              </a:ext>
            </a:extLst>
          </p:cNvPr>
          <p:cNvSpPr txBox="1">
            <a:spLocks/>
          </p:cNvSpPr>
          <p:nvPr/>
        </p:nvSpPr>
        <p:spPr>
          <a:xfrm>
            <a:off x="431800" y="4697972"/>
            <a:ext cx="2880000" cy="0"/>
          </a:xfrm>
          <a:prstGeom prst="rect">
            <a:avLst/>
          </a:prstGeom>
          <a:solidFill>
            <a:schemeClr val="tx1"/>
          </a:solidFill>
          <a:ln w="12700">
            <a:solidFill>
              <a:schemeClr val="tx1"/>
            </a:solidFill>
          </a:ln>
        </p:spPr>
        <p:txBody>
          <a:bodyPr bIns="90000" anchor="b">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a:solidFill>
                  <a:srgbClr val="000000"/>
                </a:solidFill>
              </a:rPr>
              <a:t>Operating States</a:t>
            </a:r>
          </a:p>
        </p:txBody>
      </p:sp>
      <p:cxnSp>
        <p:nvCxnSpPr>
          <p:cNvPr id="25" name="Straight Connector 24">
            <a:extLst>
              <a:ext uri="{FF2B5EF4-FFF2-40B4-BE49-F238E27FC236}">
                <a16:creationId xmlns:a16="http://schemas.microsoft.com/office/drawing/2014/main" id="{3C4BE0F4-FD16-A36E-9503-177AC085F291}"/>
              </a:ext>
            </a:extLst>
          </p:cNvPr>
          <p:cNvCxnSpPr/>
          <p:nvPr/>
        </p:nvCxnSpPr>
        <p:spPr>
          <a:xfrm>
            <a:off x="6491672" y="3185254"/>
            <a:ext cx="0" cy="1404000"/>
          </a:xfrm>
          <a:prstGeom prst="line">
            <a:avLst/>
          </a:prstGeom>
          <a:ln w="1016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C7EFDF-926D-7A25-7E96-1ABB881504B3}"/>
              </a:ext>
            </a:extLst>
          </p:cNvPr>
          <p:cNvCxnSpPr>
            <a:cxnSpLocks/>
          </p:cNvCxnSpPr>
          <p:nvPr/>
        </p:nvCxnSpPr>
        <p:spPr>
          <a:xfrm>
            <a:off x="3600487" y="4693999"/>
            <a:ext cx="5106249" cy="0"/>
          </a:xfrm>
          <a:prstGeom prst="line">
            <a:avLst/>
          </a:prstGeom>
          <a:ln w="1016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6D2AE83-6BBD-B146-7A7E-8DB6E95C4B15}"/>
              </a:ext>
            </a:extLst>
          </p:cNvPr>
          <p:cNvSpPr/>
          <p:nvPr/>
        </p:nvSpPr>
        <p:spPr>
          <a:xfrm>
            <a:off x="3592921" y="4960578"/>
            <a:ext cx="1216800" cy="762087"/>
          </a:xfrm>
          <a:prstGeom prst="rect">
            <a:avLst/>
          </a:prstGeom>
          <a:noFill/>
          <a:ln>
            <a:solidFill>
              <a:schemeClr val="tx1">
                <a:lumMod val="75000"/>
                <a:alpha val="2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12D2D"/>
              </a:solidFill>
            </a:endParaRPr>
          </a:p>
        </p:txBody>
      </p:sp>
      <p:sp>
        <p:nvSpPr>
          <p:cNvPr id="42" name="Rectangle 41">
            <a:extLst>
              <a:ext uri="{FF2B5EF4-FFF2-40B4-BE49-F238E27FC236}">
                <a16:creationId xmlns:a16="http://schemas.microsoft.com/office/drawing/2014/main" id="{29F4608C-4851-1EF3-D815-CA67B89177BA}"/>
              </a:ext>
            </a:extLst>
          </p:cNvPr>
          <p:cNvSpPr/>
          <p:nvPr/>
        </p:nvSpPr>
        <p:spPr>
          <a:xfrm>
            <a:off x="3806659" y="4805445"/>
            <a:ext cx="822489" cy="367577"/>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10" b="1">
                <a:solidFill>
                  <a:schemeClr val="bg1"/>
                </a:solidFill>
              </a:rPr>
              <a:t>Timpani</a:t>
            </a:r>
          </a:p>
        </p:txBody>
      </p:sp>
      <p:sp>
        <p:nvSpPr>
          <p:cNvPr id="61" name="Rectangle 60">
            <a:extLst>
              <a:ext uri="{FF2B5EF4-FFF2-40B4-BE49-F238E27FC236}">
                <a16:creationId xmlns:a16="http://schemas.microsoft.com/office/drawing/2014/main" id="{776EB6AB-955C-B1DA-2C3A-EB7912F264C0}"/>
              </a:ext>
            </a:extLst>
          </p:cNvPr>
          <p:cNvSpPr/>
          <p:nvPr/>
        </p:nvSpPr>
        <p:spPr>
          <a:xfrm>
            <a:off x="4891926" y="4960577"/>
            <a:ext cx="1216800" cy="762087"/>
          </a:xfrm>
          <a:prstGeom prst="rect">
            <a:avLst/>
          </a:prstGeom>
          <a:noFill/>
          <a:ln>
            <a:solidFill>
              <a:schemeClr val="tx1">
                <a:lumMod val="75000"/>
                <a:alpha val="2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12D2D"/>
              </a:solidFill>
            </a:endParaRPr>
          </a:p>
        </p:txBody>
      </p:sp>
      <p:sp>
        <p:nvSpPr>
          <p:cNvPr id="62" name="Rectangle 61">
            <a:extLst>
              <a:ext uri="{FF2B5EF4-FFF2-40B4-BE49-F238E27FC236}">
                <a16:creationId xmlns:a16="http://schemas.microsoft.com/office/drawing/2014/main" id="{946FD6BF-2D3E-73C4-7A88-46D414ACDB77}"/>
              </a:ext>
            </a:extLst>
          </p:cNvPr>
          <p:cNvSpPr/>
          <p:nvPr/>
        </p:nvSpPr>
        <p:spPr>
          <a:xfrm>
            <a:off x="6190931" y="4960578"/>
            <a:ext cx="1216800" cy="762087"/>
          </a:xfrm>
          <a:prstGeom prst="rect">
            <a:avLst/>
          </a:prstGeom>
          <a:noFill/>
          <a:ln>
            <a:solidFill>
              <a:schemeClr val="tx1">
                <a:lumMod val="75000"/>
                <a:alpha val="2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12D2D"/>
              </a:solidFill>
            </a:endParaRPr>
          </a:p>
        </p:txBody>
      </p:sp>
      <p:sp>
        <p:nvSpPr>
          <p:cNvPr id="63" name="Rectangle 62">
            <a:extLst>
              <a:ext uri="{FF2B5EF4-FFF2-40B4-BE49-F238E27FC236}">
                <a16:creationId xmlns:a16="http://schemas.microsoft.com/office/drawing/2014/main" id="{A5A70520-826E-F47E-BB9E-B96594F8FCBD}"/>
              </a:ext>
            </a:extLst>
          </p:cNvPr>
          <p:cNvSpPr/>
          <p:nvPr/>
        </p:nvSpPr>
        <p:spPr>
          <a:xfrm>
            <a:off x="7489936" y="4960577"/>
            <a:ext cx="1216800" cy="762087"/>
          </a:xfrm>
          <a:prstGeom prst="rect">
            <a:avLst/>
          </a:prstGeom>
          <a:noFill/>
          <a:ln>
            <a:solidFill>
              <a:schemeClr val="tx1">
                <a:lumMod val="75000"/>
                <a:alpha val="2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12D2D"/>
              </a:solidFill>
            </a:endParaRPr>
          </a:p>
        </p:txBody>
      </p:sp>
      <p:sp>
        <p:nvSpPr>
          <p:cNvPr id="1024" name="Rectangle 1023">
            <a:extLst>
              <a:ext uri="{FF2B5EF4-FFF2-40B4-BE49-F238E27FC236}">
                <a16:creationId xmlns:a16="http://schemas.microsoft.com/office/drawing/2014/main" id="{CC751057-FE98-C3E3-7937-8B697B5E08F8}"/>
              </a:ext>
            </a:extLst>
          </p:cNvPr>
          <p:cNvSpPr/>
          <p:nvPr/>
        </p:nvSpPr>
        <p:spPr>
          <a:xfrm>
            <a:off x="5089081" y="4805445"/>
            <a:ext cx="822489" cy="367577"/>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10" b="1" err="1">
                <a:solidFill>
                  <a:schemeClr val="bg1"/>
                </a:solidFill>
              </a:rPr>
              <a:t>Augmedix</a:t>
            </a:r>
            <a:r>
              <a:rPr lang="en-CA" sz="910" b="1">
                <a:solidFill>
                  <a:schemeClr val="bg1"/>
                </a:solidFill>
              </a:rPr>
              <a:t> Go</a:t>
            </a:r>
          </a:p>
        </p:txBody>
      </p:sp>
      <p:sp>
        <p:nvSpPr>
          <p:cNvPr id="1027" name="Rectangle 1026">
            <a:extLst>
              <a:ext uri="{FF2B5EF4-FFF2-40B4-BE49-F238E27FC236}">
                <a16:creationId xmlns:a16="http://schemas.microsoft.com/office/drawing/2014/main" id="{A338A811-8252-8436-8A6A-E73C56CAC7BD}"/>
              </a:ext>
            </a:extLst>
          </p:cNvPr>
          <p:cNvSpPr/>
          <p:nvPr/>
        </p:nvSpPr>
        <p:spPr>
          <a:xfrm>
            <a:off x="6396378" y="4805445"/>
            <a:ext cx="822489" cy="367577"/>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10" b="1">
                <a:solidFill>
                  <a:schemeClr val="bg1"/>
                </a:solidFill>
              </a:rPr>
              <a:t>Nurse Handoff</a:t>
            </a:r>
          </a:p>
        </p:txBody>
      </p:sp>
      <p:sp>
        <p:nvSpPr>
          <p:cNvPr id="1029" name="Rectangle 1028">
            <a:extLst>
              <a:ext uri="{FF2B5EF4-FFF2-40B4-BE49-F238E27FC236}">
                <a16:creationId xmlns:a16="http://schemas.microsoft.com/office/drawing/2014/main" id="{B6C2E314-F6CC-4363-FDAC-4672C066B8C4}"/>
              </a:ext>
            </a:extLst>
          </p:cNvPr>
          <p:cNvSpPr/>
          <p:nvPr/>
        </p:nvSpPr>
        <p:spPr>
          <a:xfrm>
            <a:off x="7678800" y="4805445"/>
            <a:ext cx="822489" cy="367577"/>
          </a:xfrm>
          <a:prstGeom prst="rect">
            <a:avLst/>
          </a:prstGeom>
          <a:solidFill>
            <a:schemeClr val="tx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10" b="1">
                <a:solidFill>
                  <a:schemeClr val="bg1"/>
                </a:solidFill>
              </a:rPr>
              <a:t>SCTCT Network</a:t>
            </a:r>
          </a:p>
        </p:txBody>
      </p:sp>
      <p:sp>
        <p:nvSpPr>
          <p:cNvPr id="1032" name="Rectangle 1031">
            <a:extLst>
              <a:ext uri="{FF2B5EF4-FFF2-40B4-BE49-F238E27FC236}">
                <a16:creationId xmlns:a16="http://schemas.microsoft.com/office/drawing/2014/main" id="{10C7C513-0747-40BB-3281-5AB990C061E6}"/>
              </a:ext>
            </a:extLst>
          </p:cNvPr>
          <p:cNvSpPr/>
          <p:nvPr/>
        </p:nvSpPr>
        <p:spPr>
          <a:xfrm>
            <a:off x="3592921" y="5775210"/>
            <a:ext cx="1216800" cy="468000"/>
          </a:xfrm>
          <a:prstGeom prst="rect">
            <a:avLst/>
          </a:prstGeom>
          <a:solidFill>
            <a:schemeClr val="tx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a:solidFill>
                  <a:sysClr val="windowText" lastClr="000000"/>
                </a:solidFill>
              </a:rPr>
              <a:t>Clinical labour management platform</a:t>
            </a:r>
          </a:p>
        </p:txBody>
      </p:sp>
      <p:sp>
        <p:nvSpPr>
          <p:cNvPr id="1033" name="Rectangle 1032">
            <a:extLst>
              <a:ext uri="{FF2B5EF4-FFF2-40B4-BE49-F238E27FC236}">
                <a16:creationId xmlns:a16="http://schemas.microsoft.com/office/drawing/2014/main" id="{ADF833F1-A6D8-7AB5-85A3-C41063C3CE6A}"/>
              </a:ext>
            </a:extLst>
          </p:cNvPr>
          <p:cNvSpPr/>
          <p:nvPr/>
        </p:nvSpPr>
        <p:spPr>
          <a:xfrm>
            <a:off x="4891925" y="5775209"/>
            <a:ext cx="1216800" cy="468000"/>
          </a:xfrm>
          <a:prstGeom prst="rect">
            <a:avLst/>
          </a:prstGeom>
          <a:solidFill>
            <a:schemeClr val="tx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a:solidFill>
                  <a:sysClr val="windowText" lastClr="000000"/>
                </a:solidFill>
              </a:rPr>
              <a:t>Documentation tool for capturing visit conversations </a:t>
            </a:r>
          </a:p>
        </p:txBody>
      </p:sp>
      <p:sp>
        <p:nvSpPr>
          <p:cNvPr id="1034" name="Rectangle 1033">
            <a:extLst>
              <a:ext uri="{FF2B5EF4-FFF2-40B4-BE49-F238E27FC236}">
                <a16:creationId xmlns:a16="http://schemas.microsoft.com/office/drawing/2014/main" id="{3E88D4D2-9321-D509-8F2C-DAF89DB58892}"/>
              </a:ext>
            </a:extLst>
          </p:cNvPr>
          <p:cNvSpPr/>
          <p:nvPr/>
        </p:nvSpPr>
        <p:spPr>
          <a:xfrm>
            <a:off x="6190932" y="5773196"/>
            <a:ext cx="1216800" cy="468000"/>
          </a:xfrm>
          <a:prstGeom prst="rect">
            <a:avLst/>
          </a:prstGeom>
          <a:solidFill>
            <a:schemeClr val="tx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a:solidFill>
                  <a:sysClr val="windowText" lastClr="000000"/>
                </a:solidFill>
              </a:rPr>
              <a:t>AI-driven technology with Google Cloud to auto-generate reports</a:t>
            </a:r>
          </a:p>
        </p:txBody>
      </p:sp>
      <p:sp>
        <p:nvSpPr>
          <p:cNvPr id="1035" name="Rectangle 1034">
            <a:extLst>
              <a:ext uri="{FF2B5EF4-FFF2-40B4-BE49-F238E27FC236}">
                <a16:creationId xmlns:a16="http://schemas.microsoft.com/office/drawing/2014/main" id="{6550A611-F0E4-00B9-96D0-A6C90B2C9A75}"/>
              </a:ext>
            </a:extLst>
          </p:cNvPr>
          <p:cNvSpPr/>
          <p:nvPr/>
        </p:nvSpPr>
        <p:spPr>
          <a:xfrm>
            <a:off x="7489936" y="5773195"/>
            <a:ext cx="1216800" cy="468000"/>
          </a:xfrm>
          <a:prstGeom prst="rect">
            <a:avLst/>
          </a:prstGeom>
          <a:solidFill>
            <a:schemeClr val="tx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900">
                <a:solidFill>
                  <a:sysClr val="windowText" lastClr="000000"/>
                </a:solidFill>
              </a:rPr>
              <a:t>Largest cellular therapy network for blood cancers</a:t>
            </a:r>
          </a:p>
        </p:txBody>
      </p:sp>
      <p:pic>
        <p:nvPicPr>
          <p:cNvPr id="1042" name="Graphic 1041" descr="Upload with solid fill">
            <a:extLst>
              <a:ext uri="{FF2B5EF4-FFF2-40B4-BE49-F238E27FC236}">
                <a16:creationId xmlns:a16="http://schemas.microsoft.com/office/drawing/2014/main" id="{60267553-85F4-5D48-5E25-02C009AFAC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20532" y="5160539"/>
            <a:ext cx="568807" cy="568807"/>
          </a:xfrm>
          <a:prstGeom prst="rect">
            <a:avLst/>
          </a:prstGeom>
        </p:spPr>
      </p:pic>
      <p:pic>
        <p:nvPicPr>
          <p:cNvPr id="1048" name="Graphic 1047" descr="Internet with solid fill">
            <a:extLst>
              <a:ext uri="{FF2B5EF4-FFF2-40B4-BE49-F238E27FC236}">
                <a16:creationId xmlns:a16="http://schemas.microsoft.com/office/drawing/2014/main" id="{13A74065-D523-77D1-5062-BBC5FF0962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0902" y="5165616"/>
            <a:ext cx="621258" cy="621258"/>
          </a:xfrm>
          <a:prstGeom prst="rect">
            <a:avLst/>
          </a:prstGeom>
        </p:spPr>
      </p:pic>
      <p:grpSp>
        <p:nvGrpSpPr>
          <p:cNvPr id="1088" name="Group 1087">
            <a:extLst>
              <a:ext uri="{FF2B5EF4-FFF2-40B4-BE49-F238E27FC236}">
                <a16:creationId xmlns:a16="http://schemas.microsoft.com/office/drawing/2014/main" id="{9A28D690-D061-E359-16AA-B6F7923449C9}"/>
              </a:ext>
            </a:extLst>
          </p:cNvPr>
          <p:cNvGrpSpPr/>
          <p:nvPr/>
        </p:nvGrpSpPr>
        <p:grpSpPr>
          <a:xfrm>
            <a:off x="2367839" y="4816621"/>
            <a:ext cx="1033782" cy="1513714"/>
            <a:chOff x="2435120" y="4747962"/>
            <a:chExt cx="1033782" cy="1513714"/>
          </a:xfrm>
        </p:grpSpPr>
        <p:sp>
          <p:nvSpPr>
            <p:cNvPr id="26" name="TextBox 25">
              <a:extLst>
                <a:ext uri="{FF2B5EF4-FFF2-40B4-BE49-F238E27FC236}">
                  <a16:creationId xmlns:a16="http://schemas.microsoft.com/office/drawing/2014/main" id="{382CF321-62AE-3924-807E-87E1EC1EED6E}"/>
                </a:ext>
              </a:extLst>
            </p:cNvPr>
            <p:cNvSpPr txBox="1"/>
            <p:nvPr/>
          </p:nvSpPr>
          <p:spPr>
            <a:xfrm>
              <a:off x="2471449" y="4747962"/>
              <a:ext cx="997453" cy="246221"/>
            </a:xfrm>
            <a:prstGeom prst="rect">
              <a:avLst/>
            </a:prstGeom>
            <a:noFill/>
          </p:spPr>
          <p:txBody>
            <a:bodyPr wrap="square" rtlCol="0">
              <a:spAutoFit/>
            </a:bodyPr>
            <a:lstStyle/>
            <a:p>
              <a:pPr algn="ctr"/>
              <a:r>
                <a:rPr lang="en-US" sz="1000" b="1"/>
                <a:t>Western </a:t>
              </a:r>
              <a:r>
                <a:rPr lang="en-US" sz="1000" b="1" i="1"/>
                <a:t>(5%)</a:t>
              </a:r>
            </a:p>
          </p:txBody>
        </p:sp>
        <p:pic>
          <p:nvPicPr>
            <p:cNvPr id="27" name="Picture 26" descr="A blue and grey background&#10;&#10;Description automatically generated with medium confidence">
              <a:extLst>
                <a:ext uri="{FF2B5EF4-FFF2-40B4-BE49-F238E27FC236}">
                  <a16:creationId xmlns:a16="http://schemas.microsoft.com/office/drawing/2014/main" id="{8B4CB443-E62D-65FF-7D88-F6ADE7E54B47}"/>
                </a:ext>
              </a:extLst>
            </p:cNvPr>
            <p:cNvPicPr>
              <a:picLocks noChangeAspect="1"/>
            </p:cNvPicPr>
            <p:nvPr/>
          </p:nvPicPr>
          <p:blipFill>
            <a:blip r:embed="rId8"/>
            <a:stretch>
              <a:fillRect/>
            </a:stretch>
          </p:blipFill>
          <p:spPr>
            <a:xfrm>
              <a:off x="2500574" y="4972649"/>
              <a:ext cx="873212" cy="1289027"/>
            </a:xfrm>
            <a:prstGeom prst="rect">
              <a:avLst/>
            </a:prstGeom>
          </p:spPr>
        </p:pic>
        <p:sp>
          <p:nvSpPr>
            <p:cNvPr id="28" name="TextBox 27">
              <a:extLst>
                <a:ext uri="{FF2B5EF4-FFF2-40B4-BE49-F238E27FC236}">
                  <a16:creationId xmlns:a16="http://schemas.microsoft.com/office/drawing/2014/main" id="{29ED1D86-C4FD-279E-2A64-EAE10DFB7B52}"/>
                </a:ext>
              </a:extLst>
            </p:cNvPr>
            <p:cNvSpPr txBox="1"/>
            <p:nvPr/>
          </p:nvSpPr>
          <p:spPr>
            <a:xfrm>
              <a:off x="2435120" y="5096957"/>
              <a:ext cx="1018228" cy="246221"/>
            </a:xfrm>
            <a:prstGeom prst="rect">
              <a:avLst/>
            </a:prstGeom>
            <a:noFill/>
          </p:spPr>
          <p:txBody>
            <a:bodyPr wrap="square" rtlCol="0">
              <a:spAutoFit/>
            </a:bodyPr>
            <a:lstStyle/>
            <a:p>
              <a:pPr algn="ctr"/>
              <a:r>
                <a:rPr lang="en-US" sz="1000" b="1">
                  <a:solidFill>
                    <a:schemeClr val="bg1"/>
                  </a:solidFill>
                </a:rPr>
                <a:t>Central </a:t>
              </a:r>
              <a:r>
                <a:rPr lang="en-US" sz="1000" b="1" i="1">
                  <a:solidFill>
                    <a:schemeClr val="bg1"/>
                  </a:solidFill>
                </a:rPr>
                <a:t>(28%)</a:t>
              </a:r>
            </a:p>
          </p:txBody>
        </p:sp>
        <p:sp>
          <p:nvSpPr>
            <p:cNvPr id="30" name="TextBox 29">
              <a:extLst>
                <a:ext uri="{FF2B5EF4-FFF2-40B4-BE49-F238E27FC236}">
                  <a16:creationId xmlns:a16="http://schemas.microsoft.com/office/drawing/2014/main" id="{D4AE0574-9E9D-700C-D79B-35CFD5DDB978}"/>
                </a:ext>
              </a:extLst>
            </p:cNvPr>
            <p:cNvSpPr txBox="1"/>
            <p:nvPr/>
          </p:nvSpPr>
          <p:spPr>
            <a:xfrm>
              <a:off x="2452091" y="5492230"/>
              <a:ext cx="983983" cy="246221"/>
            </a:xfrm>
            <a:prstGeom prst="rect">
              <a:avLst/>
            </a:prstGeom>
            <a:noFill/>
          </p:spPr>
          <p:txBody>
            <a:bodyPr wrap="square" rtlCol="0">
              <a:spAutoFit/>
            </a:bodyPr>
            <a:lstStyle/>
            <a:p>
              <a:pPr algn="ctr"/>
              <a:r>
                <a:rPr lang="en-US" sz="1000" b="1">
                  <a:solidFill>
                    <a:schemeClr val="bg1"/>
                  </a:solidFill>
                </a:rPr>
                <a:t>Eastern </a:t>
              </a:r>
              <a:r>
                <a:rPr lang="en-US" sz="1000" b="1" i="1">
                  <a:solidFill>
                    <a:schemeClr val="bg1"/>
                  </a:solidFill>
                </a:rPr>
                <a:t>(32%)</a:t>
              </a:r>
            </a:p>
          </p:txBody>
        </p:sp>
        <p:sp>
          <p:nvSpPr>
            <p:cNvPr id="31" name="TextBox 30">
              <a:extLst>
                <a:ext uri="{FF2B5EF4-FFF2-40B4-BE49-F238E27FC236}">
                  <a16:creationId xmlns:a16="http://schemas.microsoft.com/office/drawing/2014/main" id="{26A8950C-BC9C-9A45-C7FA-4B34418466A7}"/>
                </a:ext>
              </a:extLst>
            </p:cNvPr>
            <p:cNvSpPr txBox="1"/>
            <p:nvPr/>
          </p:nvSpPr>
          <p:spPr>
            <a:xfrm>
              <a:off x="2437774" y="5842587"/>
              <a:ext cx="1010213" cy="400110"/>
            </a:xfrm>
            <a:prstGeom prst="rect">
              <a:avLst/>
            </a:prstGeom>
            <a:noFill/>
          </p:spPr>
          <p:txBody>
            <a:bodyPr wrap="square" rtlCol="0">
              <a:spAutoFit/>
            </a:bodyPr>
            <a:lstStyle/>
            <a:p>
              <a:pPr algn="ctr"/>
              <a:r>
                <a:rPr lang="en-US" sz="1000" b="1">
                  <a:solidFill>
                    <a:schemeClr val="bg1"/>
                  </a:solidFill>
                </a:rPr>
                <a:t>Texas &amp; </a:t>
              </a:r>
            </a:p>
            <a:p>
              <a:pPr algn="ctr"/>
              <a:r>
                <a:rPr lang="en-US" sz="1000" b="1">
                  <a:solidFill>
                    <a:schemeClr val="bg1"/>
                  </a:solidFill>
                </a:rPr>
                <a:t>Florida </a:t>
              </a:r>
              <a:r>
                <a:rPr lang="en-US" sz="1000" b="1" i="1">
                  <a:solidFill>
                    <a:schemeClr val="bg1"/>
                  </a:solidFill>
                </a:rPr>
                <a:t>(34%)</a:t>
              </a:r>
            </a:p>
          </p:txBody>
        </p:sp>
      </p:grpSp>
      <p:grpSp>
        <p:nvGrpSpPr>
          <p:cNvPr id="39" name="Google Shape;2521;p111">
            <a:extLst>
              <a:ext uri="{FF2B5EF4-FFF2-40B4-BE49-F238E27FC236}">
                <a16:creationId xmlns:a16="http://schemas.microsoft.com/office/drawing/2014/main" id="{AB5C17CA-300E-1995-3B29-46E9E946928C}"/>
              </a:ext>
            </a:extLst>
          </p:cNvPr>
          <p:cNvGrpSpPr/>
          <p:nvPr/>
        </p:nvGrpSpPr>
        <p:grpSpPr>
          <a:xfrm>
            <a:off x="400285" y="4917267"/>
            <a:ext cx="2005619" cy="1311184"/>
            <a:chOff x="5157992" y="1665629"/>
            <a:chExt cx="2936367" cy="1919667"/>
          </a:xfrm>
        </p:grpSpPr>
        <p:sp>
          <p:nvSpPr>
            <p:cNvPr id="40" name="Google Shape;2522;p111">
              <a:extLst>
                <a:ext uri="{FF2B5EF4-FFF2-40B4-BE49-F238E27FC236}">
                  <a16:creationId xmlns:a16="http://schemas.microsoft.com/office/drawing/2014/main" id="{435E4D33-E8F4-3868-CE28-CBB47BCDC7EF}"/>
                </a:ext>
              </a:extLst>
            </p:cNvPr>
            <p:cNvSpPr/>
            <p:nvPr/>
          </p:nvSpPr>
          <p:spPr>
            <a:xfrm>
              <a:off x="5379188" y="1665629"/>
              <a:ext cx="365958" cy="271518"/>
            </a:xfrm>
            <a:custGeom>
              <a:avLst/>
              <a:gdLst/>
              <a:ahLst/>
              <a:cxnLst/>
              <a:rect l="l" t="t" r="r" b="b"/>
              <a:pathLst>
                <a:path w="257" h="190" extrusionOk="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3" name="Google Shape;2523;p111">
              <a:extLst>
                <a:ext uri="{FF2B5EF4-FFF2-40B4-BE49-F238E27FC236}">
                  <a16:creationId xmlns:a16="http://schemas.microsoft.com/office/drawing/2014/main" id="{5D351782-7553-5A14-46FC-7930A0E0F597}"/>
                </a:ext>
              </a:extLst>
            </p:cNvPr>
            <p:cNvSpPr/>
            <p:nvPr/>
          </p:nvSpPr>
          <p:spPr>
            <a:xfrm>
              <a:off x="5925595" y="2621841"/>
              <a:ext cx="384509" cy="394627"/>
            </a:xfrm>
            <a:custGeom>
              <a:avLst/>
              <a:gdLst/>
              <a:ahLst/>
              <a:cxnLst/>
              <a:rect l="l" t="t" r="r" b="b"/>
              <a:pathLst>
                <a:path w="228" h="234" extrusionOk="0">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4" name="Google Shape;2524;p111">
              <a:extLst>
                <a:ext uri="{FF2B5EF4-FFF2-40B4-BE49-F238E27FC236}">
                  <a16:creationId xmlns:a16="http://schemas.microsoft.com/office/drawing/2014/main" id="{6958B4FA-081A-B0D1-6607-A70804FDCF89}"/>
                </a:ext>
              </a:extLst>
            </p:cNvPr>
            <p:cNvSpPr/>
            <p:nvPr/>
          </p:nvSpPr>
          <p:spPr>
            <a:xfrm>
              <a:off x="6068941" y="2691124"/>
              <a:ext cx="762272" cy="752153"/>
            </a:xfrm>
            <a:custGeom>
              <a:avLst/>
              <a:gdLst/>
              <a:ahLst/>
              <a:cxnLst/>
              <a:rect l="l" t="t" r="r" b="b"/>
              <a:pathLst>
                <a:path w="452" h="446" extrusionOk="0">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5" name="Google Shape;2525;p111">
              <a:extLst>
                <a:ext uri="{FF2B5EF4-FFF2-40B4-BE49-F238E27FC236}">
                  <a16:creationId xmlns:a16="http://schemas.microsoft.com/office/drawing/2014/main" id="{1C7C4476-15C1-DA40-AA99-EC8DFB0C6633}"/>
                </a:ext>
              </a:extLst>
            </p:cNvPr>
            <p:cNvSpPr/>
            <p:nvPr/>
          </p:nvSpPr>
          <p:spPr>
            <a:xfrm>
              <a:off x="5613602" y="2574620"/>
              <a:ext cx="369330" cy="435102"/>
            </a:xfrm>
            <a:custGeom>
              <a:avLst/>
              <a:gdLst/>
              <a:ahLst/>
              <a:cxnLst/>
              <a:rect l="l" t="t" r="r" b="b"/>
              <a:pathLst>
                <a:path w="259" h="304" extrusionOk="0">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6" name="Google Shape;2526;p111">
              <a:extLst>
                <a:ext uri="{FF2B5EF4-FFF2-40B4-BE49-F238E27FC236}">
                  <a16:creationId xmlns:a16="http://schemas.microsoft.com/office/drawing/2014/main" id="{137860AE-25B3-C519-1BB1-8A3E4CA34192}"/>
                </a:ext>
              </a:extLst>
            </p:cNvPr>
            <p:cNvSpPr/>
            <p:nvPr/>
          </p:nvSpPr>
          <p:spPr>
            <a:xfrm>
              <a:off x="5239212" y="2105790"/>
              <a:ext cx="433415" cy="750467"/>
            </a:xfrm>
            <a:custGeom>
              <a:avLst/>
              <a:gdLst/>
              <a:ahLst/>
              <a:cxnLst/>
              <a:rect l="l" t="t" r="r" b="b"/>
              <a:pathLst>
                <a:path w="257" h="445" extrusionOk="0">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7" name="Google Shape;2527;p111">
              <a:extLst>
                <a:ext uri="{FF2B5EF4-FFF2-40B4-BE49-F238E27FC236}">
                  <a16:creationId xmlns:a16="http://schemas.microsoft.com/office/drawing/2014/main" id="{A8E95BD0-AF0A-6503-1ADF-BB8F5C56E03B}"/>
                </a:ext>
              </a:extLst>
            </p:cNvPr>
            <p:cNvSpPr/>
            <p:nvPr/>
          </p:nvSpPr>
          <p:spPr>
            <a:xfrm>
              <a:off x="6303358" y="2660630"/>
              <a:ext cx="473890" cy="254654"/>
            </a:xfrm>
            <a:custGeom>
              <a:avLst/>
              <a:gdLst/>
              <a:ahLst/>
              <a:cxnLst/>
              <a:rect l="l" t="t" r="r" b="b"/>
              <a:pathLst>
                <a:path w="332" h="178" extrusionOk="0">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8" name="Google Shape;2528;p111">
              <a:extLst>
                <a:ext uri="{FF2B5EF4-FFF2-40B4-BE49-F238E27FC236}">
                  <a16:creationId xmlns:a16="http://schemas.microsoft.com/office/drawing/2014/main" id="{2C39C56C-38B1-B4EB-9DB3-249143329873}"/>
                </a:ext>
              </a:extLst>
            </p:cNvPr>
            <p:cNvSpPr/>
            <p:nvPr/>
          </p:nvSpPr>
          <p:spPr>
            <a:xfrm>
              <a:off x="6364070" y="2454884"/>
              <a:ext cx="401373" cy="222611"/>
            </a:xfrm>
            <a:custGeom>
              <a:avLst/>
              <a:gdLst/>
              <a:ahLst/>
              <a:cxnLst/>
              <a:rect l="l" t="t" r="r" b="b"/>
              <a:pathLst>
                <a:path w="282" h="156" extrusionOk="0">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9" name="Google Shape;2529;p111">
              <a:extLst>
                <a:ext uri="{FF2B5EF4-FFF2-40B4-BE49-F238E27FC236}">
                  <a16:creationId xmlns:a16="http://schemas.microsoft.com/office/drawing/2014/main" id="{67E079C9-478E-6515-D180-C274E2CC99B9}"/>
                </a:ext>
              </a:extLst>
            </p:cNvPr>
            <p:cNvSpPr/>
            <p:nvPr/>
          </p:nvSpPr>
          <p:spPr>
            <a:xfrm>
              <a:off x="6279748" y="2242392"/>
              <a:ext cx="446907" cy="225984"/>
            </a:xfrm>
            <a:custGeom>
              <a:avLst/>
              <a:gdLst/>
              <a:ahLst/>
              <a:cxnLst/>
              <a:rect l="l" t="t" r="r" b="b"/>
              <a:pathLst>
                <a:path w="313" h="158" extrusionOk="0">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0" name="Google Shape;2530;p111">
              <a:extLst>
                <a:ext uri="{FF2B5EF4-FFF2-40B4-BE49-F238E27FC236}">
                  <a16:creationId xmlns:a16="http://schemas.microsoft.com/office/drawing/2014/main" id="{C18CF24D-70B2-98E4-0BD7-0F09EEBBAE98}"/>
                </a:ext>
              </a:extLst>
            </p:cNvPr>
            <p:cNvSpPr/>
            <p:nvPr/>
          </p:nvSpPr>
          <p:spPr>
            <a:xfrm>
              <a:off x="6293239" y="2040019"/>
              <a:ext cx="384509" cy="256340"/>
            </a:xfrm>
            <a:custGeom>
              <a:avLst/>
              <a:gdLst/>
              <a:ahLst/>
              <a:cxnLst/>
              <a:rect l="l" t="t" r="r" b="b"/>
              <a:pathLst>
                <a:path w="269" h="180" extrusionOk="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1" name="Google Shape;2531;p111">
              <a:extLst>
                <a:ext uri="{FF2B5EF4-FFF2-40B4-BE49-F238E27FC236}">
                  <a16:creationId xmlns:a16="http://schemas.microsoft.com/office/drawing/2014/main" id="{27D5D9AD-2FD0-B018-C084-BC9F09F03D1D}"/>
                </a:ext>
              </a:extLst>
            </p:cNvPr>
            <p:cNvSpPr/>
            <p:nvPr/>
          </p:nvSpPr>
          <p:spPr>
            <a:xfrm>
              <a:off x="5922222" y="2058569"/>
              <a:ext cx="386195" cy="318738"/>
            </a:xfrm>
            <a:custGeom>
              <a:avLst/>
              <a:gdLst/>
              <a:ahLst/>
              <a:cxnLst/>
              <a:rect l="l" t="t" r="r" b="b"/>
              <a:pathLst>
                <a:path w="229" h="189" extrusionOk="0">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2" name="Google Shape;2532;p111">
              <a:extLst>
                <a:ext uri="{FF2B5EF4-FFF2-40B4-BE49-F238E27FC236}">
                  <a16:creationId xmlns:a16="http://schemas.microsoft.com/office/drawing/2014/main" id="{D6E06B81-1BE5-1A36-44D5-E80A6304916D}"/>
                </a:ext>
              </a:extLst>
            </p:cNvPr>
            <p:cNvSpPr/>
            <p:nvPr/>
          </p:nvSpPr>
          <p:spPr>
            <a:xfrm>
              <a:off x="6313477" y="1829213"/>
              <a:ext cx="359212" cy="231044"/>
            </a:xfrm>
            <a:custGeom>
              <a:avLst/>
              <a:gdLst/>
              <a:ahLst/>
              <a:cxnLst/>
              <a:rect l="l" t="t" r="r" b="b"/>
              <a:pathLst>
                <a:path w="251" h="162" extrusionOk="0">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3" name="Google Shape;2533;p111">
              <a:extLst>
                <a:ext uri="{FF2B5EF4-FFF2-40B4-BE49-F238E27FC236}">
                  <a16:creationId xmlns:a16="http://schemas.microsoft.com/office/drawing/2014/main" id="{9AD2DA5E-45AE-2378-18F8-758DC686C245}"/>
                </a:ext>
              </a:extLst>
            </p:cNvPr>
            <p:cNvSpPr/>
            <p:nvPr/>
          </p:nvSpPr>
          <p:spPr>
            <a:xfrm>
              <a:off x="5982934" y="2348638"/>
              <a:ext cx="401373" cy="315365"/>
            </a:xfrm>
            <a:custGeom>
              <a:avLst/>
              <a:gdLst/>
              <a:ahLst/>
              <a:cxnLst/>
              <a:rect l="l" t="t" r="r" b="b"/>
              <a:pathLst>
                <a:path w="281" h="221" extrusionOk="0">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4" name="Google Shape;2534;p111">
              <a:extLst>
                <a:ext uri="{FF2B5EF4-FFF2-40B4-BE49-F238E27FC236}">
                  <a16:creationId xmlns:a16="http://schemas.microsoft.com/office/drawing/2014/main" id="{83A038C9-8D3E-C979-DFED-8482E573DA53}"/>
                </a:ext>
              </a:extLst>
            </p:cNvPr>
            <p:cNvSpPr/>
            <p:nvPr/>
          </p:nvSpPr>
          <p:spPr>
            <a:xfrm>
              <a:off x="5716476" y="2235646"/>
              <a:ext cx="308619" cy="386196"/>
            </a:xfrm>
            <a:custGeom>
              <a:avLst/>
              <a:gdLst/>
              <a:ahLst/>
              <a:cxnLst/>
              <a:rect l="l" t="t" r="r" b="b"/>
              <a:pathLst>
                <a:path w="183" h="229" extrusionOk="0">
                  <a:moveTo>
                    <a:pt x="183" y="67"/>
                  </a:moveTo>
                  <a:lnTo>
                    <a:pt x="122" y="57"/>
                  </a:lnTo>
                  <a:lnTo>
                    <a:pt x="129" y="17"/>
                  </a:lnTo>
                  <a:lnTo>
                    <a:pt x="39" y="0"/>
                  </a:lnTo>
                  <a:lnTo>
                    <a:pt x="0" y="201"/>
                  </a:lnTo>
                  <a:lnTo>
                    <a:pt x="158" y="229"/>
                  </a:lnTo>
                  <a:lnTo>
                    <a:pt x="183" y="67"/>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5" name="Google Shape;2535;p111">
              <a:extLst>
                <a:ext uri="{FF2B5EF4-FFF2-40B4-BE49-F238E27FC236}">
                  <a16:creationId xmlns:a16="http://schemas.microsoft.com/office/drawing/2014/main" id="{98A8CCDD-A1C0-EC41-4194-FE6A96348D72}"/>
                </a:ext>
              </a:extLst>
            </p:cNvPr>
            <p:cNvSpPr/>
            <p:nvPr/>
          </p:nvSpPr>
          <p:spPr>
            <a:xfrm>
              <a:off x="5428094" y="2164816"/>
              <a:ext cx="354153" cy="536288"/>
            </a:xfrm>
            <a:custGeom>
              <a:avLst/>
              <a:gdLst/>
              <a:ahLst/>
              <a:cxnLst/>
              <a:rect l="l" t="t" r="r" b="b"/>
              <a:pathLst>
                <a:path w="248" h="375" extrusionOk="0">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6" name="Google Shape;2536;p111">
              <a:extLst>
                <a:ext uri="{FF2B5EF4-FFF2-40B4-BE49-F238E27FC236}">
                  <a16:creationId xmlns:a16="http://schemas.microsoft.com/office/drawing/2014/main" id="{144D8697-7C25-0C6A-B9B8-5424FDB2D57F}"/>
                </a:ext>
              </a:extLst>
            </p:cNvPr>
            <p:cNvSpPr/>
            <p:nvPr/>
          </p:nvSpPr>
          <p:spPr>
            <a:xfrm>
              <a:off x="5278001" y="1830900"/>
              <a:ext cx="440161" cy="372704"/>
            </a:xfrm>
            <a:custGeom>
              <a:avLst/>
              <a:gdLst/>
              <a:ahLst/>
              <a:cxnLst/>
              <a:rect l="l" t="t" r="r" b="b"/>
              <a:pathLst>
                <a:path w="308" h="261" extrusionOk="0">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7" name="Google Shape;2537;p111">
              <a:extLst>
                <a:ext uri="{FF2B5EF4-FFF2-40B4-BE49-F238E27FC236}">
                  <a16:creationId xmlns:a16="http://schemas.microsoft.com/office/drawing/2014/main" id="{C391BCE8-5D03-986E-26B2-3ED1C28CE095}"/>
                </a:ext>
              </a:extLst>
            </p:cNvPr>
            <p:cNvSpPr/>
            <p:nvPr/>
          </p:nvSpPr>
          <p:spPr>
            <a:xfrm>
              <a:off x="5637212" y="1731400"/>
              <a:ext cx="325483" cy="532915"/>
            </a:xfrm>
            <a:custGeom>
              <a:avLst/>
              <a:gdLst/>
              <a:ahLst/>
              <a:cxnLst/>
              <a:rect l="l" t="t" r="r" b="b"/>
              <a:pathLst>
                <a:path w="228" h="373" extrusionOk="0">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8" name="Google Shape;2538;p111">
              <a:extLst>
                <a:ext uri="{FF2B5EF4-FFF2-40B4-BE49-F238E27FC236}">
                  <a16:creationId xmlns:a16="http://schemas.microsoft.com/office/drawing/2014/main" id="{3644FB0B-4F87-7EC4-D58B-53C146C8EF6B}"/>
                </a:ext>
              </a:extLst>
            </p:cNvPr>
            <p:cNvSpPr/>
            <p:nvPr/>
          </p:nvSpPr>
          <p:spPr>
            <a:xfrm>
              <a:off x="5775501" y="1743205"/>
              <a:ext cx="558212" cy="360899"/>
            </a:xfrm>
            <a:custGeom>
              <a:avLst/>
              <a:gdLst/>
              <a:ahLst/>
              <a:cxnLst/>
              <a:rect l="l" t="t" r="r" b="b"/>
              <a:pathLst>
                <a:path w="391" h="252" extrusionOk="0">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9" name="Google Shape;2539;p111">
              <a:extLst>
                <a:ext uri="{FF2B5EF4-FFF2-40B4-BE49-F238E27FC236}">
                  <a16:creationId xmlns:a16="http://schemas.microsoft.com/office/drawing/2014/main" id="{E0425BD6-9A21-51ED-5E67-D9B768F1466B}"/>
                </a:ext>
              </a:extLst>
            </p:cNvPr>
            <p:cNvSpPr/>
            <p:nvPr/>
          </p:nvSpPr>
          <p:spPr>
            <a:xfrm>
              <a:off x="7897045" y="1787053"/>
              <a:ext cx="197314" cy="315365"/>
            </a:xfrm>
            <a:custGeom>
              <a:avLst/>
              <a:gdLst/>
              <a:ahLst/>
              <a:cxnLst/>
              <a:rect l="l" t="t" r="r" b="b"/>
              <a:pathLst>
                <a:path w="117" h="187" extrusionOk="0">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60" name="Google Shape;2540;p111">
              <a:extLst>
                <a:ext uri="{FF2B5EF4-FFF2-40B4-BE49-F238E27FC236}">
                  <a16:creationId xmlns:a16="http://schemas.microsoft.com/office/drawing/2014/main" id="{69519CB4-E7C0-806E-33F1-E9B9B6C46E0C}"/>
                </a:ext>
              </a:extLst>
            </p:cNvPr>
            <p:cNvSpPr/>
            <p:nvPr/>
          </p:nvSpPr>
          <p:spPr>
            <a:xfrm>
              <a:off x="7517596" y="2002918"/>
              <a:ext cx="408119" cy="300187"/>
            </a:xfrm>
            <a:custGeom>
              <a:avLst/>
              <a:gdLst/>
              <a:ahLst/>
              <a:cxnLst/>
              <a:rect l="l" t="t" r="r" b="b"/>
              <a:pathLst>
                <a:path w="242" h="178" extrusionOk="0">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25" name="Google Shape;2541;p111">
              <a:extLst>
                <a:ext uri="{FF2B5EF4-FFF2-40B4-BE49-F238E27FC236}">
                  <a16:creationId xmlns:a16="http://schemas.microsoft.com/office/drawing/2014/main" id="{ACA02C55-F079-DEE5-2DC6-4F7D874A8008}"/>
                </a:ext>
              </a:extLst>
            </p:cNvPr>
            <p:cNvSpPr/>
            <p:nvPr/>
          </p:nvSpPr>
          <p:spPr>
            <a:xfrm>
              <a:off x="7792486" y="1982680"/>
              <a:ext cx="94441" cy="170331"/>
            </a:xfrm>
            <a:custGeom>
              <a:avLst/>
              <a:gdLst/>
              <a:ahLst/>
              <a:cxnLst/>
              <a:rect l="l" t="t" r="r" b="b"/>
              <a:pathLst>
                <a:path w="56" h="101" extrusionOk="0">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26" name="Google Shape;2542;p111">
              <a:extLst>
                <a:ext uri="{FF2B5EF4-FFF2-40B4-BE49-F238E27FC236}">
                  <a16:creationId xmlns:a16="http://schemas.microsoft.com/office/drawing/2014/main" id="{780EF6E6-B8EB-9CCE-9CB1-A7D8E5ECE817}"/>
                </a:ext>
              </a:extLst>
            </p:cNvPr>
            <p:cNvSpPr/>
            <p:nvPr/>
          </p:nvSpPr>
          <p:spPr>
            <a:xfrm>
              <a:off x="7866689" y="1960756"/>
              <a:ext cx="84322" cy="187195"/>
            </a:xfrm>
            <a:custGeom>
              <a:avLst/>
              <a:gdLst/>
              <a:ahLst/>
              <a:cxnLst/>
              <a:rect l="l" t="t" r="r" b="b"/>
              <a:pathLst>
                <a:path w="50" h="111" extrusionOk="0">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0" name="Google Shape;2543;p111">
              <a:extLst>
                <a:ext uri="{FF2B5EF4-FFF2-40B4-BE49-F238E27FC236}">
                  <a16:creationId xmlns:a16="http://schemas.microsoft.com/office/drawing/2014/main" id="{0424CE82-3443-792E-FA7E-0420E795C1E8}"/>
                </a:ext>
              </a:extLst>
            </p:cNvPr>
            <p:cNvSpPr/>
            <p:nvPr/>
          </p:nvSpPr>
          <p:spPr>
            <a:xfrm>
              <a:off x="7834648" y="2188426"/>
              <a:ext cx="94441" cy="86009"/>
            </a:xfrm>
            <a:custGeom>
              <a:avLst/>
              <a:gdLst/>
              <a:ahLst/>
              <a:cxnLst/>
              <a:rect l="l" t="t" r="r" b="b"/>
              <a:pathLst>
                <a:path w="56" h="51" extrusionOk="0">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1" name="Google Shape;2544;p111">
              <a:extLst>
                <a:ext uri="{FF2B5EF4-FFF2-40B4-BE49-F238E27FC236}">
                  <a16:creationId xmlns:a16="http://schemas.microsoft.com/office/drawing/2014/main" id="{B9DCEAAB-5647-DF1A-DF21-9B220DBD9C90}"/>
                </a:ext>
              </a:extLst>
            </p:cNvPr>
            <p:cNvSpPr/>
            <p:nvPr/>
          </p:nvSpPr>
          <p:spPr>
            <a:xfrm>
              <a:off x="7918970" y="2179993"/>
              <a:ext cx="40475" cy="52280"/>
            </a:xfrm>
            <a:custGeom>
              <a:avLst/>
              <a:gdLst/>
              <a:ahLst/>
              <a:cxnLst/>
              <a:rect l="l" t="t" r="r" b="b"/>
              <a:pathLst>
                <a:path w="24" h="31" extrusionOk="0">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solidFill>
              <a:schemeClr val="accent6"/>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6" name="Google Shape;2545;p111">
              <a:extLst>
                <a:ext uri="{FF2B5EF4-FFF2-40B4-BE49-F238E27FC236}">
                  <a16:creationId xmlns:a16="http://schemas.microsoft.com/office/drawing/2014/main" id="{25EF6DB4-8219-75EB-5B5F-0AA377DF5DB6}"/>
                </a:ext>
              </a:extLst>
            </p:cNvPr>
            <p:cNvSpPr/>
            <p:nvPr/>
          </p:nvSpPr>
          <p:spPr>
            <a:xfrm>
              <a:off x="7834648" y="2119281"/>
              <a:ext cx="183822" cy="92755"/>
            </a:xfrm>
            <a:custGeom>
              <a:avLst/>
              <a:gdLst/>
              <a:ahLst/>
              <a:cxnLst/>
              <a:rect l="l" t="t" r="r" b="b"/>
              <a:pathLst>
                <a:path w="109" h="55" extrusionOk="0">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7" name="Google Shape;2546;p111">
              <a:extLst>
                <a:ext uri="{FF2B5EF4-FFF2-40B4-BE49-F238E27FC236}">
                  <a16:creationId xmlns:a16="http://schemas.microsoft.com/office/drawing/2014/main" id="{8557A753-137B-53E3-DA64-0662DE4D43E0}"/>
                </a:ext>
              </a:extLst>
            </p:cNvPr>
            <p:cNvSpPr/>
            <p:nvPr/>
          </p:nvSpPr>
          <p:spPr>
            <a:xfrm>
              <a:off x="7976309" y="2205290"/>
              <a:ext cx="16864" cy="11806"/>
            </a:xfrm>
            <a:custGeom>
              <a:avLst/>
              <a:gdLst/>
              <a:ahLst/>
              <a:cxnLst/>
              <a:rect l="l" t="t" r="r" b="b"/>
              <a:pathLst>
                <a:path w="12" h="9" extrusionOk="0">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solidFill>
              <a:schemeClr val="accent6"/>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8" name="Google Shape;2547;p111">
              <a:extLst>
                <a:ext uri="{FF2B5EF4-FFF2-40B4-BE49-F238E27FC236}">
                  <a16:creationId xmlns:a16="http://schemas.microsoft.com/office/drawing/2014/main" id="{508C03F1-E5E0-3C76-89A5-B19FBB57063D}"/>
                </a:ext>
              </a:extLst>
            </p:cNvPr>
            <p:cNvSpPr/>
            <p:nvPr/>
          </p:nvSpPr>
          <p:spPr>
            <a:xfrm>
              <a:off x="7763817" y="2269376"/>
              <a:ext cx="70830" cy="158525"/>
            </a:xfrm>
            <a:custGeom>
              <a:avLst/>
              <a:gdLst/>
              <a:ahLst/>
              <a:cxnLst/>
              <a:rect l="l" t="t" r="r" b="b"/>
              <a:pathLst>
                <a:path w="42" h="94" extrusionOk="0">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39" name="Google Shape;2548;p111">
              <a:extLst>
                <a:ext uri="{FF2B5EF4-FFF2-40B4-BE49-F238E27FC236}">
                  <a16:creationId xmlns:a16="http://schemas.microsoft.com/office/drawing/2014/main" id="{0CB27C59-7A96-3F33-B0B4-E5AB48699745}"/>
                </a:ext>
              </a:extLst>
            </p:cNvPr>
            <p:cNvSpPr/>
            <p:nvPr/>
          </p:nvSpPr>
          <p:spPr>
            <a:xfrm>
              <a:off x="7750326" y="2378994"/>
              <a:ext cx="55652" cy="91068"/>
            </a:xfrm>
            <a:custGeom>
              <a:avLst/>
              <a:gdLst/>
              <a:ahLst/>
              <a:cxnLst/>
              <a:rect l="l" t="t" r="r" b="b"/>
              <a:pathLst>
                <a:path w="33" h="54" extrusionOk="0">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solidFill>
              <a:schemeClr val="accent6"/>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0" name="Google Shape;2549;p111">
              <a:extLst>
                <a:ext uri="{FF2B5EF4-FFF2-40B4-BE49-F238E27FC236}">
                  <a16:creationId xmlns:a16="http://schemas.microsoft.com/office/drawing/2014/main" id="{639E7363-EEF6-59B1-AEE3-500F2E76ADC0}"/>
                </a:ext>
              </a:extLst>
            </p:cNvPr>
            <p:cNvSpPr/>
            <p:nvPr/>
          </p:nvSpPr>
          <p:spPr>
            <a:xfrm>
              <a:off x="7480495" y="2227213"/>
              <a:ext cx="317051" cy="205746"/>
            </a:xfrm>
            <a:custGeom>
              <a:avLst/>
              <a:gdLst/>
              <a:ahLst/>
              <a:cxnLst/>
              <a:rect l="l" t="t" r="r" b="b"/>
              <a:pathLst>
                <a:path w="188" h="122" extrusionOk="0">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1" name="Google Shape;2550;p111">
              <a:extLst>
                <a:ext uri="{FF2B5EF4-FFF2-40B4-BE49-F238E27FC236}">
                  <a16:creationId xmlns:a16="http://schemas.microsoft.com/office/drawing/2014/main" id="{347E4A49-F03C-F6CA-CEB8-BD5698FDD28B}"/>
                </a:ext>
              </a:extLst>
            </p:cNvPr>
            <p:cNvSpPr/>
            <p:nvPr/>
          </p:nvSpPr>
          <p:spPr>
            <a:xfrm>
              <a:off x="7183681" y="3051885"/>
              <a:ext cx="490754" cy="384509"/>
            </a:xfrm>
            <a:custGeom>
              <a:avLst/>
              <a:gdLst/>
              <a:ahLst/>
              <a:cxnLst/>
              <a:rect l="l" t="t" r="r" b="b"/>
              <a:pathLst>
                <a:path w="291" h="228" extrusionOk="0">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3" name="Google Shape;2551;p111">
              <a:extLst>
                <a:ext uri="{FF2B5EF4-FFF2-40B4-BE49-F238E27FC236}">
                  <a16:creationId xmlns:a16="http://schemas.microsoft.com/office/drawing/2014/main" id="{D7F75C0E-B69E-AF99-F1FA-689EE4AF93A7}"/>
                </a:ext>
              </a:extLst>
            </p:cNvPr>
            <p:cNvSpPr/>
            <p:nvPr/>
          </p:nvSpPr>
          <p:spPr>
            <a:xfrm>
              <a:off x="6802545" y="2950697"/>
              <a:ext cx="306933" cy="271518"/>
            </a:xfrm>
            <a:custGeom>
              <a:avLst/>
              <a:gdLst/>
              <a:ahLst/>
              <a:cxnLst/>
              <a:rect l="l" t="t" r="r" b="b"/>
              <a:pathLst>
                <a:path w="182" h="161" extrusionOk="0">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5" name="Google Shape;2552;p111">
              <a:extLst>
                <a:ext uri="{FF2B5EF4-FFF2-40B4-BE49-F238E27FC236}">
                  <a16:creationId xmlns:a16="http://schemas.microsoft.com/office/drawing/2014/main" id="{86D5EAF2-7BF7-BE29-754D-A9D587390EEA}"/>
                </a:ext>
              </a:extLst>
            </p:cNvPr>
            <p:cNvSpPr/>
            <p:nvPr/>
          </p:nvSpPr>
          <p:spPr>
            <a:xfrm>
              <a:off x="6765443" y="2707850"/>
              <a:ext cx="274890" cy="247908"/>
            </a:xfrm>
            <a:custGeom>
              <a:avLst/>
              <a:gdLst/>
              <a:ahLst/>
              <a:cxnLst/>
              <a:rect l="l" t="t" r="r" b="b"/>
              <a:pathLst>
                <a:path w="163" h="147" extrusionOk="0">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6" name="Google Shape;2553;p111">
              <a:extLst>
                <a:ext uri="{FF2B5EF4-FFF2-40B4-BE49-F238E27FC236}">
                  <a16:creationId xmlns:a16="http://schemas.microsoft.com/office/drawing/2014/main" id="{359282F5-D029-42E8-94D1-C2055BAB39F4}"/>
                </a:ext>
              </a:extLst>
            </p:cNvPr>
            <p:cNvSpPr/>
            <p:nvPr/>
          </p:nvSpPr>
          <p:spPr>
            <a:xfrm>
              <a:off x="7011664" y="2657257"/>
              <a:ext cx="465458" cy="151779"/>
            </a:xfrm>
            <a:custGeom>
              <a:avLst/>
              <a:gdLst/>
              <a:ahLst/>
              <a:cxnLst/>
              <a:rect l="l" t="t" r="r" b="b"/>
              <a:pathLst>
                <a:path w="326" h="107" extrusionOk="0">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7" name="Google Shape;2554;p111">
              <a:extLst>
                <a:ext uri="{FF2B5EF4-FFF2-40B4-BE49-F238E27FC236}">
                  <a16:creationId xmlns:a16="http://schemas.microsoft.com/office/drawing/2014/main" id="{28C7C65B-F163-0849-521C-C0CD314865D7}"/>
                </a:ext>
              </a:extLst>
            </p:cNvPr>
            <p:cNvSpPr/>
            <p:nvPr/>
          </p:nvSpPr>
          <p:spPr>
            <a:xfrm>
              <a:off x="7342207" y="2606663"/>
              <a:ext cx="465458" cy="205746"/>
            </a:xfrm>
            <a:custGeom>
              <a:avLst/>
              <a:gdLst/>
              <a:ahLst/>
              <a:cxnLst/>
              <a:rect l="l" t="t" r="r" b="b"/>
              <a:pathLst>
                <a:path w="326" h="144" extrusionOk="0">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49" name="Google Shape;2555;p111">
              <a:extLst>
                <a:ext uri="{FF2B5EF4-FFF2-40B4-BE49-F238E27FC236}">
                  <a16:creationId xmlns:a16="http://schemas.microsoft.com/office/drawing/2014/main" id="{04F55B99-5277-3B48-11B3-4E0873F475E1}"/>
                </a:ext>
              </a:extLst>
            </p:cNvPr>
            <p:cNvSpPr/>
            <p:nvPr/>
          </p:nvSpPr>
          <p:spPr>
            <a:xfrm>
              <a:off x="7274749" y="2775308"/>
              <a:ext cx="286695" cy="308620"/>
            </a:xfrm>
            <a:custGeom>
              <a:avLst/>
              <a:gdLst/>
              <a:ahLst/>
              <a:cxnLst/>
              <a:rect l="l" t="t" r="r" b="b"/>
              <a:pathLst>
                <a:path w="201" h="216" extrusionOk="0">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52" name="Google Shape;2556;p111">
              <a:extLst>
                <a:ext uri="{FF2B5EF4-FFF2-40B4-BE49-F238E27FC236}">
                  <a16:creationId xmlns:a16="http://schemas.microsoft.com/office/drawing/2014/main" id="{8E45B8AF-41C3-6C10-2853-F3972C3B98AF}"/>
                </a:ext>
              </a:extLst>
            </p:cNvPr>
            <p:cNvSpPr/>
            <p:nvPr/>
          </p:nvSpPr>
          <p:spPr>
            <a:xfrm>
              <a:off x="7369190" y="2432960"/>
              <a:ext cx="418238" cy="234416"/>
            </a:xfrm>
            <a:custGeom>
              <a:avLst/>
              <a:gdLst/>
              <a:ahLst/>
              <a:cxnLst/>
              <a:rect l="l" t="t" r="r" b="b"/>
              <a:pathLst>
                <a:path w="248" h="139" extrusionOk="0">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57" name="Google Shape;2557;p111">
              <a:extLst>
                <a:ext uri="{FF2B5EF4-FFF2-40B4-BE49-F238E27FC236}">
                  <a16:creationId xmlns:a16="http://schemas.microsoft.com/office/drawing/2014/main" id="{60C38E5E-F53F-F3DC-2E09-B1F1332DA9E1}"/>
                </a:ext>
              </a:extLst>
            </p:cNvPr>
            <p:cNvSpPr/>
            <p:nvPr/>
          </p:nvSpPr>
          <p:spPr>
            <a:xfrm>
              <a:off x="7406291" y="2750011"/>
              <a:ext cx="269831" cy="209119"/>
            </a:xfrm>
            <a:custGeom>
              <a:avLst/>
              <a:gdLst/>
              <a:ahLst/>
              <a:cxnLst/>
              <a:rect l="l" t="t" r="r" b="b"/>
              <a:pathLst>
                <a:path w="189" h="147" extrusionOk="0">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60" name="Google Shape;2558;p111">
              <a:extLst>
                <a:ext uri="{FF2B5EF4-FFF2-40B4-BE49-F238E27FC236}">
                  <a16:creationId xmlns:a16="http://schemas.microsoft.com/office/drawing/2014/main" id="{93A57444-599A-6C53-DAC6-0D41C47EC4A2}"/>
                </a:ext>
              </a:extLst>
            </p:cNvPr>
            <p:cNvSpPr/>
            <p:nvPr/>
          </p:nvSpPr>
          <p:spPr>
            <a:xfrm>
              <a:off x="7128028" y="2788799"/>
              <a:ext cx="212492" cy="340661"/>
            </a:xfrm>
            <a:custGeom>
              <a:avLst/>
              <a:gdLst/>
              <a:ahLst/>
              <a:cxnLst/>
              <a:rect l="l" t="t" r="r" b="b"/>
              <a:pathLst>
                <a:path w="126" h="202" extrusionOk="0">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61" name="Google Shape;2559;p111">
              <a:extLst>
                <a:ext uri="{FF2B5EF4-FFF2-40B4-BE49-F238E27FC236}">
                  <a16:creationId xmlns:a16="http://schemas.microsoft.com/office/drawing/2014/main" id="{08C25315-FEE3-604C-30DE-ABA369A01AB2}"/>
                </a:ext>
              </a:extLst>
            </p:cNvPr>
            <p:cNvSpPr/>
            <p:nvPr/>
          </p:nvSpPr>
          <p:spPr>
            <a:xfrm>
              <a:off x="6942519" y="2800604"/>
              <a:ext cx="195628" cy="342348"/>
            </a:xfrm>
            <a:custGeom>
              <a:avLst/>
              <a:gdLst/>
              <a:ahLst/>
              <a:cxnLst/>
              <a:rect l="l" t="t" r="r" b="b"/>
              <a:pathLst>
                <a:path w="116" h="203" extrusionOk="0">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64" name="Google Shape;2560;p111">
              <a:extLst>
                <a:ext uri="{FF2B5EF4-FFF2-40B4-BE49-F238E27FC236}">
                  <a16:creationId xmlns:a16="http://schemas.microsoft.com/office/drawing/2014/main" id="{0A19DD2A-EB8C-A654-37C5-CB1A9EB03203}"/>
                </a:ext>
              </a:extLst>
            </p:cNvPr>
            <p:cNvSpPr/>
            <p:nvPr/>
          </p:nvSpPr>
          <p:spPr>
            <a:xfrm>
              <a:off x="7559758" y="2387426"/>
              <a:ext cx="242848" cy="177077"/>
            </a:xfrm>
            <a:custGeom>
              <a:avLst/>
              <a:gdLst/>
              <a:ahLst/>
              <a:cxnLst/>
              <a:rect l="l" t="t" r="r" b="b"/>
              <a:pathLst>
                <a:path w="170" h="123" extrusionOk="0">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65" name="Google Shape;2561;p111">
              <a:extLst>
                <a:ext uri="{FF2B5EF4-FFF2-40B4-BE49-F238E27FC236}">
                  <a16:creationId xmlns:a16="http://schemas.microsoft.com/office/drawing/2014/main" id="{C1955E46-A2A9-8070-87A5-5F45C2207440}"/>
                </a:ext>
              </a:extLst>
            </p:cNvPr>
            <p:cNvSpPr/>
            <p:nvPr/>
          </p:nvSpPr>
          <p:spPr>
            <a:xfrm>
              <a:off x="7411350" y="2367189"/>
              <a:ext cx="249594" cy="246221"/>
            </a:xfrm>
            <a:custGeom>
              <a:avLst/>
              <a:gdLst/>
              <a:ahLst/>
              <a:cxnLst/>
              <a:rect l="l" t="t" r="r" b="b"/>
              <a:pathLst>
                <a:path w="148" h="146" extrusionOk="0">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1" name="Google Shape;2562;p111">
              <a:extLst>
                <a:ext uri="{FF2B5EF4-FFF2-40B4-BE49-F238E27FC236}">
                  <a16:creationId xmlns:a16="http://schemas.microsoft.com/office/drawing/2014/main" id="{5D1BF6EC-2749-D041-55E4-13AF6B6E2AF5}"/>
                </a:ext>
              </a:extLst>
            </p:cNvPr>
            <p:cNvSpPr/>
            <p:nvPr/>
          </p:nvSpPr>
          <p:spPr>
            <a:xfrm>
              <a:off x="7045393" y="2498731"/>
              <a:ext cx="398000" cy="205746"/>
            </a:xfrm>
            <a:custGeom>
              <a:avLst/>
              <a:gdLst/>
              <a:ahLst/>
              <a:cxnLst/>
              <a:rect l="l" t="t" r="r" b="b"/>
              <a:pathLst>
                <a:path w="236" h="122" extrusionOk="0">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2" name="Google Shape;2563;p111">
              <a:extLst>
                <a:ext uri="{FF2B5EF4-FFF2-40B4-BE49-F238E27FC236}">
                  <a16:creationId xmlns:a16="http://schemas.microsoft.com/office/drawing/2014/main" id="{6A9E9DC2-DB8D-F477-9BA0-F1022145D6F0}"/>
                </a:ext>
              </a:extLst>
            </p:cNvPr>
            <p:cNvSpPr/>
            <p:nvPr/>
          </p:nvSpPr>
          <p:spPr>
            <a:xfrm>
              <a:off x="6706417" y="2426214"/>
              <a:ext cx="362585" cy="315365"/>
            </a:xfrm>
            <a:custGeom>
              <a:avLst/>
              <a:gdLst/>
              <a:ahLst/>
              <a:cxnLst/>
              <a:rect l="l" t="t" r="r" b="b"/>
              <a:pathLst>
                <a:path w="254" h="221" extrusionOk="0">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3" name="Google Shape;2564;p111">
              <a:extLst>
                <a:ext uri="{FF2B5EF4-FFF2-40B4-BE49-F238E27FC236}">
                  <a16:creationId xmlns:a16="http://schemas.microsoft.com/office/drawing/2014/main" id="{483F182F-7639-2DEA-6CA9-0F2455DBD790}"/>
                </a:ext>
              </a:extLst>
            </p:cNvPr>
            <p:cNvSpPr/>
            <p:nvPr/>
          </p:nvSpPr>
          <p:spPr>
            <a:xfrm>
              <a:off x="6642332" y="1820781"/>
              <a:ext cx="350780" cy="408119"/>
            </a:xfrm>
            <a:custGeom>
              <a:avLst/>
              <a:gdLst/>
              <a:ahLst/>
              <a:cxnLst/>
              <a:rect l="l" t="t" r="r" b="b"/>
              <a:pathLst>
                <a:path w="208" h="242" extrusionOk="0">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cxnSp>
          <p:nvCxnSpPr>
            <p:cNvPr id="1074" name="Google Shape;2565;p111">
              <a:extLst>
                <a:ext uri="{FF2B5EF4-FFF2-40B4-BE49-F238E27FC236}">
                  <a16:creationId xmlns:a16="http://schemas.microsoft.com/office/drawing/2014/main" id="{2EA5A877-1F5B-71D4-E4E2-FAF1679DC6CE}"/>
                </a:ext>
              </a:extLst>
            </p:cNvPr>
            <p:cNvCxnSpPr/>
            <p:nvPr/>
          </p:nvCxnSpPr>
          <p:spPr>
            <a:xfrm>
              <a:off x="6881808" y="2014722"/>
              <a:ext cx="0" cy="0"/>
            </a:xfrm>
            <a:prstGeom prst="straightConnector1">
              <a:avLst/>
            </a:prstGeom>
            <a:solidFill>
              <a:schemeClr val="accent6"/>
            </a:solidFill>
            <a:ln w="9525" cap="flat" cmpd="sng">
              <a:solidFill>
                <a:srgbClr val="000000"/>
              </a:solidFill>
              <a:prstDash val="solid"/>
              <a:round/>
              <a:headEnd type="none" w="med" len="med"/>
              <a:tailEnd type="none" w="med" len="med"/>
            </a:ln>
          </p:spPr>
        </p:cxnSp>
        <p:cxnSp>
          <p:nvCxnSpPr>
            <p:cNvPr id="1075" name="Google Shape;2566;p111">
              <a:extLst>
                <a:ext uri="{FF2B5EF4-FFF2-40B4-BE49-F238E27FC236}">
                  <a16:creationId xmlns:a16="http://schemas.microsoft.com/office/drawing/2014/main" id="{EEC2637F-1D97-695B-43B3-CD566DFD68CE}"/>
                </a:ext>
              </a:extLst>
            </p:cNvPr>
            <p:cNvCxnSpPr/>
            <p:nvPr/>
          </p:nvCxnSpPr>
          <p:spPr>
            <a:xfrm>
              <a:off x="6881808" y="2014722"/>
              <a:ext cx="0" cy="0"/>
            </a:xfrm>
            <a:prstGeom prst="straightConnector1">
              <a:avLst/>
            </a:prstGeom>
            <a:solidFill>
              <a:schemeClr val="accent6"/>
            </a:solidFill>
            <a:ln w="9525" cap="flat" cmpd="sng">
              <a:solidFill>
                <a:srgbClr val="FFFFFF"/>
              </a:solidFill>
              <a:prstDash val="solid"/>
              <a:miter lim="800000"/>
              <a:headEnd type="none" w="med" len="med"/>
              <a:tailEnd type="none" w="med" len="med"/>
            </a:ln>
          </p:spPr>
        </p:cxnSp>
        <p:sp>
          <p:nvSpPr>
            <p:cNvPr id="1076" name="Google Shape;2567;p111">
              <a:extLst>
                <a:ext uri="{FF2B5EF4-FFF2-40B4-BE49-F238E27FC236}">
                  <a16:creationId xmlns:a16="http://schemas.microsoft.com/office/drawing/2014/main" id="{94E0D490-A908-E200-6E57-3C192C1CFC9C}"/>
                </a:ext>
              </a:extLst>
            </p:cNvPr>
            <p:cNvSpPr/>
            <p:nvPr/>
          </p:nvSpPr>
          <p:spPr>
            <a:xfrm>
              <a:off x="6964444" y="1940519"/>
              <a:ext cx="409805" cy="386196"/>
            </a:xfrm>
            <a:custGeom>
              <a:avLst/>
              <a:gdLst/>
              <a:ahLst/>
              <a:cxnLst/>
              <a:rect l="l" t="t" r="r" b="b"/>
              <a:pathLst>
                <a:path w="287" h="270" extrusionOk="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7" name="Google Shape;2568;p111">
              <a:extLst>
                <a:ext uri="{FF2B5EF4-FFF2-40B4-BE49-F238E27FC236}">
                  <a16:creationId xmlns:a16="http://schemas.microsoft.com/office/drawing/2014/main" id="{CDF874E6-6FF9-6BB8-6BC7-C79E1EA63D60}"/>
                </a:ext>
              </a:extLst>
            </p:cNvPr>
            <p:cNvSpPr/>
            <p:nvPr/>
          </p:nvSpPr>
          <p:spPr>
            <a:xfrm>
              <a:off x="6848079" y="1986053"/>
              <a:ext cx="286695" cy="305247"/>
            </a:xfrm>
            <a:custGeom>
              <a:avLst/>
              <a:gdLst/>
              <a:ahLst/>
              <a:cxnLst/>
              <a:rect l="l" t="t" r="r" b="b"/>
              <a:pathLst>
                <a:path w="201" h="213" extrusionOk="0">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8" name="Google Shape;2569;p111">
              <a:extLst>
                <a:ext uri="{FF2B5EF4-FFF2-40B4-BE49-F238E27FC236}">
                  <a16:creationId xmlns:a16="http://schemas.microsoft.com/office/drawing/2014/main" id="{80F7DB22-3FFC-2CA3-2240-E2C08F8CE931}"/>
                </a:ext>
              </a:extLst>
            </p:cNvPr>
            <p:cNvSpPr/>
            <p:nvPr/>
          </p:nvSpPr>
          <p:spPr>
            <a:xfrm>
              <a:off x="7268003" y="2274434"/>
              <a:ext cx="229357" cy="263085"/>
            </a:xfrm>
            <a:custGeom>
              <a:avLst/>
              <a:gdLst/>
              <a:ahLst/>
              <a:cxnLst/>
              <a:rect l="l" t="t" r="r" b="b"/>
              <a:pathLst>
                <a:path w="136" h="156" extrusionOk="0">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solidFill>
              <a:schemeClr val="accent1">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79" name="Google Shape;2570;p111">
              <a:extLst>
                <a:ext uri="{FF2B5EF4-FFF2-40B4-BE49-F238E27FC236}">
                  <a16:creationId xmlns:a16="http://schemas.microsoft.com/office/drawing/2014/main" id="{5897F1CF-7C53-F411-702E-D5F1E160291E}"/>
                </a:ext>
              </a:extLst>
            </p:cNvPr>
            <p:cNvSpPr/>
            <p:nvPr/>
          </p:nvSpPr>
          <p:spPr>
            <a:xfrm>
              <a:off x="7119596" y="2319969"/>
              <a:ext cx="168644" cy="290068"/>
            </a:xfrm>
            <a:custGeom>
              <a:avLst/>
              <a:gdLst/>
              <a:ahLst/>
              <a:cxnLst/>
              <a:rect l="l" t="t" r="r" b="b"/>
              <a:pathLst>
                <a:path w="100" h="172" extrusionOk="0">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80" name="Google Shape;2571;p111">
              <a:extLst>
                <a:ext uri="{FF2B5EF4-FFF2-40B4-BE49-F238E27FC236}">
                  <a16:creationId xmlns:a16="http://schemas.microsoft.com/office/drawing/2014/main" id="{EDDE7E75-0B81-B9C3-FBB5-E40F0BECCCDA}"/>
                </a:ext>
              </a:extLst>
            </p:cNvPr>
            <p:cNvSpPr/>
            <p:nvPr/>
          </p:nvSpPr>
          <p:spPr>
            <a:xfrm>
              <a:off x="6929028" y="2282867"/>
              <a:ext cx="217551" cy="381136"/>
            </a:xfrm>
            <a:custGeom>
              <a:avLst/>
              <a:gdLst/>
              <a:ahLst/>
              <a:cxnLst/>
              <a:rect l="l" t="t" r="r" b="b"/>
              <a:pathLst>
                <a:path w="129" h="226" extrusionOk="0">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81" name="Google Shape;2572;p111">
              <a:extLst>
                <a:ext uri="{FF2B5EF4-FFF2-40B4-BE49-F238E27FC236}">
                  <a16:creationId xmlns:a16="http://schemas.microsoft.com/office/drawing/2014/main" id="{D0D75F71-015A-6819-DC0A-93B79720F16A}"/>
                </a:ext>
              </a:extLst>
            </p:cNvPr>
            <p:cNvSpPr/>
            <p:nvPr/>
          </p:nvSpPr>
          <p:spPr>
            <a:xfrm>
              <a:off x="6662570" y="2198544"/>
              <a:ext cx="330543" cy="242848"/>
            </a:xfrm>
            <a:custGeom>
              <a:avLst/>
              <a:gdLst/>
              <a:ahLst/>
              <a:cxnLst/>
              <a:rect l="l" t="t" r="r" b="b"/>
              <a:pathLst>
                <a:path w="231" h="170" extrusionOk="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82" name="Google Shape;2573;p111">
              <a:extLst>
                <a:ext uri="{FF2B5EF4-FFF2-40B4-BE49-F238E27FC236}">
                  <a16:creationId xmlns:a16="http://schemas.microsoft.com/office/drawing/2014/main" id="{5F20DC6F-FDB0-78B5-43BE-290622AE7616}"/>
                </a:ext>
              </a:extLst>
            </p:cNvPr>
            <p:cNvSpPr/>
            <p:nvPr/>
          </p:nvSpPr>
          <p:spPr>
            <a:xfrm>
              <a:off x="5157992" y="3013096"/>
              <a:ext cx="736197" cy="572200"/>
            </a:xfrm>
            <a:custGeom>
              <a:avLst/>
              <a:gdLst/>
              <a:ahLst/>
              <a:cxnLst/>
              <a:rect l="l" t="t" r="r" b="b"/>
              <a:pathLst>
                <a:path w="770887" h="599162" extrusionOk="0">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solidFill>
              <a:schemeClr val="tx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083" name="Google Shape;2574;p111">
              <a:extLst>
                <a:ext uri="{FF2B5EF4-FFF2-40B4-BE49-F238E27FC236}">
                  <a16:creationId xmlns:a16="http://schemas.microsoft.com/office/drawing/2014/main" id="{F06531EC-854D-7AC5-9F3A-F16B5A555E67}"/>
                </a:ext>
              </a:extLst>
            </p:cNvPr>
            <p:cNvSpPr/>
            <p:nvPr/>
          </p:nvSpPr>
          <p:spPr>
            <a:xfrm>
              <a:off x="5957637" y="3282926"/>
              <a:ext cx="448982" cy="285257"/>
            </a:xfrm>
            <a:custGeom>
              <a:avLst/>
              <a:gdLst/>
              <a:ahLst/>
              <a:cxnLst/>
              <a:rect l="l" t="t" r="r" b="b"/>
              <a:pathLst>
                <a:path w="470138" h="298698" extrusionOk="0">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solidFill>
              <a:schemeClr val="bg2">
                <a:lumMod val="75000"/>
              </a:schemeClr>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grpSp>
      <p:pic>
        <p:nvPicPr>
          <p:cNvPr id="1085" name="Picture 2" descr="HCA Healthcare美国医疗保健提供商和医院运营商Logo - 云瑞Logo资源库">
            <a:extLst>
              <a:ext uri="{FF2B5EF4-FFF2-40B4-BE49-F238E27FC236}">
                <a16:creationId xmlns:a16="http://schemas.microsoft.com/office/drawing/2014/main" id="{18E90E92-BC10-B3C3-3935-93902EC5AE20}"/>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87" name="Chart 1086">
            <a:extLst>
              <a:ext uri="{FF2B5EF4-FFF2-40B4-BE49-F238E27FC236}">
                <a16:creationId xmlns:a16="http://schemas.microsoft.com/office/drawing/2014/main" id="{5F5F8B42-C888-F864-D371-FE7C77AA1517}"/>
              </a:ext>
            </a:extLst>
          </p:cNvPr>
          <p:cNvGraphicFramePr>
            <a:graphicFrameLocks/>
          </p:cNvGraphicFramePr>
          <p:nvPr/>
        </p:nvGraphicFramePr>
        <p:xfrm>
          <a:off x="431796" y="3110155"/>
          <a:ext cx="2879999" cy="1353940"/>
        </p:xfrm>
        <a:graphic>
          <a:graphicData uri="http://schemas.openxmlformats.org/drawingml/2006/chart">
            <c:chart xmlns:c="http://schemas.openxmlformats.org/drawingml/2006/chart" xmlns:r="http://schemas.openxmlformats.org/officeDocument/2006/relationships" r:id="rId10"/>
          </a:graphicData>
        </a:graphic>
      </p:graphicFrame>
      <p:sp>
        <p:nvSpPr>
          <p:cNvPr id="1090" name="TextBox 1089">
            <a:extLst>
              <a:ext uri="{FF2B5EF4-FFF2-40B4-BE49-F238E27FC236}">
                <a16:creationId xmlns:a16="http://schemas.microsoft.com/office/drawing/2014/main" id="{AC68AF56-EF41-0330-5832-D3E461388F12}"/>
              </a:ext>
            </a:extLst>
          </p:cNvPr>
          <p:cNvSpPr txBox="1"/>
          <p:nvPr/>
        </p:nvSpPr>
        <p:spPr>
          <a:xfrm rot="20939690">
            <a:off x="7002878" y="3464620"/>
            <a:ext cx="1377657" cy="246221"/>
          </a:xfrm>
          <a:prstGeom prst="rect">
            <a:avLst/>
          </a:prstGeom>
          <a:noFill/>
        </p:spPr>
        <p:txBody>
          <a:bodyPr wrap="square" rtlCol="0">
            <a:spAutoFit/>
          </a:bodyPr>
          <a:lstStyle/>
          <a:p>
            <a:pPr algn="ctr"/>
            <a:r>
              <a:rPr lang="en-US" sz="1000">
                <a:solidFill>
                  <a:srgbClr val="000000"/>
                </a:solidFill>
              </a:rPr>
              <a:t>6.9% CAGR</a:t>
            </a:r>
          </a:p>
        </p:txBody>
      </p:sp>
      <p:sp>
        <p:nvSpPr>
          <p:cNvPr id="10" name="Title 9">
            <a:extLst>
              <a:ext uri="{FF2B5EF4-FFF2-40B4-BE49-F238E27FC236}">
                <a16:creationId xmlns:a16="http://schemas.microsoft.com/office/drawing/2014/main" id="{4AA91CD3-328F-44F8-4C71-C6185AE51B40}"/>
              </a:ext>
            </a:extLst>
          </p:cNvPr>
          <p:cNvSpPr>
            <a:spLocks noGrp="1"/>
          </p:cNvSpPr>
          <p:nvPr>
            <p:ph type="title"/>
          </p:nvPr>
        </p:nvSpPr>
        <p:spPr/>
        <p:txBody>
          <a:bodyPr/>
          <a:lstStyle/>
          <a:p>
            <a:r>
              <a:rPr lang="en-US" sz="2000"/>
              <a:t>Business Overview</a:t>
            </a:r>
          </a:p>
        </p:txBody>
      </p:sp>
      <p:pic>
        <p:nvPicPr>
          <p:cNvPr id="9" name="Picture 8" descr="A white background with black dots&#10;&#10;Description automatically generated">
            <a:extLst>
              <a:ext uri="{FF2B5EF4-FFF2-40B4-BE49-F238E27FC236}">
                <a16:creationId xmlns:a16="http://schemas.microsoft.com/office/drawing/2014/main" id="{12B6ED27-998D-CAAF-E40D-AF1009F23799}"/>
              </a:ext>
            </a:extLst>
          </p:cNvPr>
          <p:cNvPicPr>
            <a:picLocks noChangeAspect="1"/>
          </p:cNvPicPr>
          <p:nvPr/>
        </p:nvPicPr>
        <p:blipFill>
          <a:blip r:embed="rId11"/>
          <a:stretch>
            <a:fillRect/>
          </a:stretch>
        </p:blipFill>
        <p:spPr>
          <a:xfrm>
            <a:off x="6557994" y="6263373"/>
            <a:ext cx="2148709" cy="467997"/>
          </a:xfrm>
          <a:prstGeom prst="rect">
            <a:avLst/>
          </a:prstGeom>
        </p:spPr>
      </p:pic>
      <p:pic>
        <p:nvPicPr>
          <p:cNvPr id="2" name="Graphic 1" descr="Upload with solid fill">
            <a:extLst>
              <a:ext uri="{FF2B5EF4-FFF2-40B4-BE49-F238E27FC236}">
                <a16:creationId xmlns:a16="http://schemas.microsoft.com/office/drawing/2014/main" id="{1ACBDFFB-07A5-6EF1-132D-65D06AD9E1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3554" y="5194521"/>
            <a:ext cx="568807" cy="568807"/>
          </a:xfrm>
          <a:prstGeom prst="rect">
            <a:avLst/>
          </a:prstGeom>
        </p:spPr>
      </p:pic>
      <p:pic>
        <p:nvPicPr>
          <p:cNvPr id="11" name="Graphic 10" descr="Internet with solid fill">
            <a:extLst>
              <a:ext uri="{FF2B5EF4-FFF2-40B4-BE49-F238E27FC236}">
                <a16:creationId xmlns:a16="http://schemas.microsoft.com/office/drawing/2014/main" id="{64DB12D7-CFA3-DF84-6CFD-487D5B1AEE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19886" y="5176951"/>
            <a:ext cx="621258" cy="621258"/>
          </a:xfrm>
          <a:prstGeom prst="rect">
            <a:avLst/>
          </a:prstGeom>
        </p:spPr>
      </p:pic>
    </p:spTree>
    <p:extLst>
      <p:ext uri="{BB962C8B-B14F-4D97-AF65-F5344CB8AC3E}">
        <p14:creationId xmlns:p14="http://schemas.microsoft.com/office/powerpoint/2010/main" val="81574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9BA9633-7F51-CAA8-A599-8B223BF2164D}"/>
            </a:ext>
          </a:extLst>
        </p:cNvPr>
        <p:cNvGrpSpPr/>
        <p:nvPr/>
      </p:nvGrpSpPr>
      <p:grpSpPr>
        <a:xfrm>
          <a:off x="0" y="0"/>
          <a:ext cx="0" cy="0"/>
          <a:chOff x="0" y="0"/>
          <a:chExt cx="0" cy="0"/>
        </a:xfrm>
      </p:grpSpPr>
      <p:sp>
        <p:nvSpPr>
          <p:cNvPr id="158" name="Google Shape;158;p15">
            <a:extLst>
              <a:ext uri="{FF2B5EF4-FFF2-40B4-BE49-F238E27FC236}">
                <a16:creationId xmlns:a16="http://schemas.microsoft.com/office/drawing/2014/main" id="{FA2250B5-C053-DA20-7366-B4EFF1A00E95}"/>
              </a:ext>
            </a:extLst>
          </p:cNvPr>
          <p:cNvSpPr txBox="1">
            <a:spLocks noGrp="1"/>
          </p:cNvSpPr>
          <p:nvPr>
            <p:ph type="body" idx="1"/>
          </p:nvPr>
        </p:nvSpPr>
        <p:spPr>
          <a:xfrm>
            <a:off x="1244799" y="2849663"/>
            <a:ext cx="2753996" cy="904240"/>
          </a:xfrm>
          <a:prstGeom prst="rect">
            <a:avLst/>
          </a:prstGeom>
          <a:noFill/>
          <a:ln>
            <a:noFill/>
          </a:ln>
        </p:spPr>
        <p:txBody>
          <a:bodyPr spcFirstLastPara="1" wrap="square" lIns="0" tIns="0" rIns="0" bIns="0" anchor="t" anchorCtr="0">
            <a:normAutofit lnSpcReduction="10000"/>
          </a:bodyPr>
          <a:lstStyle/>
          <a:p>
            <a:pPr marL="0" lvl="0" indent="0" algn="l" rtl="0">
              <a:lnSpc>
                <a:spcPct val="100000"/>
              </a:lnSpc>
              <a:spcBef>
                <a:spcPts val="0"/>
              </a:spcBef>
              <a:spcAft>
                <a:spcPts val="0"/>
              </a:spcAft>
              <a:buSzPts val="6000"/>
              <a:buNone/>
            </a:pPr>
            <a:r>
              <a:rPr lang="en-CA"/>
              <a:t>I. </a:t>
            </a:r>
            <a:endParaRPr/>
          </a:p>
        </p:txBody>
      </p:sp>
      <p:sp>
        <p:nvSpPr>
          <p:cNvPr id="159" name="Google Shape;159;p15">
            <a:extLst>
              <a:ext uri="{FF2B5EF4-FFF2-40B4-BE49-F238E27FC236}">
                <a16:creationId xmlns:a16="http://schemas.microsoft.com/office/drawing/2014/main" id="{25A88DFB-093A-E67F-BE8D-BB235E728368}"/>
              </a:ext>
            </a:extLst>
          </p:cNvPr>
          <p:cNvSpPr txBox="1">
            <a:spLocks noGrp="1"/>
          </p:cNvSpPr>
          <p:nvPr>
            <p:ph type="body" idx="2"/>
          </p:nvPr>
        </p:nvSpPr>
        <p:spPr>
          <a:xfrm>
            <a:off x="1244799" y="3757531"/>
            <a:ext cx="2753996" cy="739919"/>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SzPts val="2400"/>
              <a:buNone/>
            </a:pPr>
            <a:r>
              <a:rPr lang="en-CA"/>
              <a:t>Business Overview </a:t>
            </a:r>
            <a:endParaRPr/>
          </a:p>
          <a:p>
            <a:pPr marL="0" lvl="0" indent="0" algn="l" rtl="0">
              <a:lnSpc>
                <a:spcPct val="100000"/>
              </a:lnSpc>
              <a:spcBef>
                <a:spcPts val="0"/>
              </a:spcBef>
              <a:spcAft>
                <a:spcPts val="0"/>
              </a:spcAft>
              <a:buSzPts val="2400"/>
              <a:buNone/>
            </a:pPr>
            <a:r>
              <a:rPr lang="en-CA"/>
              <a:t>&amp; Analysis</a:t>
            </a:r>
            <a:endParaRPr/>
          </a:p>
        </p:txBody>
      </p:sp>
      <p:pic>
        <p:nvPicPr>
          <p:cNvPr id="2" name="Picture 1" descr="A white background with black dots&#10;&#10;Description automatically generated">
            <a:extLst>
              <a:ext uri="{FF2B5EF4-FFF2-40B4-BE49-F238E27FC236}">
                <a16:creationId xmlns:a16="http://schemas.microsoft.com/office/drawing/2014/main" id="{C966CF0D-1BDF-20D4-5D09-E773BD223A3D}"/>
              </a:ext>
            </a:extLst>
          </p:cNvPr>
          <p:cNvPicPr>
            <a:picLocks noChangeAspect="1"/>
          </p:cNvPicPr>
          <p:nvPr/>
        </p:nvPicPr>
        <p:blipFill>
          <a:blip r:embed="rId3"/>
          <a:stretch>
            <a:fillRect/>
          </a:stretch>
        </p:blipFill>
        <p:spPr>
          <a:xfrm>
            <a:off x="6557995" y="6263373"/>
            <a:ext cx="2121548" cy="353499"/>
          </a:xfrm>
          <a:prstGeom prst="rect">
            <a:avLst/>
          </a:prstGeom>
        </p:spPr>
      </p:pic>
    </p:spTree>
    <p:extLst>
      <p:ext uri="{BB962C8B-B14F-4D97-AF65-F5344CB8AC3E}">
        <p14:creationId xmlns:p14="http://schemas.microsoft.com/office/powerpoint/2010/main" val="323919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1569-5CCD-45C7-A584-E3AE59F98E8B}"/>
              </a:ext>
            </a:extLst>
          </p:cNvPr>
          <p:cNvSpPr>
            <a:spLocks noGrp="1"/>
          </p:cNvSpPr>
          <p:nvPr>
            <p:ph type="title"/>
          </p:nvPr>
        </p:nvSpPr>
        <p:spPr/>
        <p:txBody>
          <a:bodyPr/>
          <a:lstStyle/>
          <a:p>
            <a:r>
              <a:rPr lang="en-CA" sz="2000"/>
              <a:t>Internal Analysis: Management and Ownership</a:t>
            </a:r>
            <a:endParaRPr lang="en-CA" sz="2000">
              <a:solidFill>
                <a:srgbClr val="000000"/>
              </a:solidFill>
            </a:endParaRPr>
          </a:p>
        </p:txBody>
      </p:sp>
      <p:sp>
        <p:nvSpPr>
          <p:cNvPr id="3" name="Text Placeholder 2">
            <a:extLst>
              <a:ext uri="{FF2B5EF4-FFF2-40B4-BE49-F238E27FC236}">
                <a16:creationId xmlns:a16="http://schemas.microsoft.com/office/drawing/2014/main" id="{5AB60A0E-4566-4ABA-BF4D-4590D5FDE209}"/>
              </a:ext>
            </a:extLst>
          </p:cNvPr>
          <p:cNvSpPr>
            <a:spLocks noGrp="1"/>
          </p:cNvSpPr>
          <p:nvPr>
            <p:ph type="body" sz="quarter" idx="17"/>
          </p:nvPr>
        </p:nvSpPr>
        <p:spPr/>
        <p:txBody>
          <a:bodyPr/>
          <a:lstStyle/>
          <a:p>
            <a:r>
              <a:rPr lang="en-CA"/>
              <a:t>Sources: Company Filings, Capital IQ, Forbes, Yahoo Finance</a:t>
            </a:r>
          </a:p>
        </p:txBody>
      </p:sp>
      <p:sp>
        <p:nvSpPr>
          <p:cNvPr id="4" name="Text Placeholder 3">
            <a:extLst>
              <a:ext uri="{FF2B5EF4-FFF2-40B4-BE49-F238E27FC236}">
                <a16:creationId xmlns:a16="http://schemas.microsoft.com/office/drawing/2014/main" id="{8C8C12D4-7447-4AB5-AA6C-2F418D272D06}"/>
              </a:ext>
            </a:extLst>
          </p:cNvPr>
          <p:cNvSpPr>
            <a:spLocks noGrp="1"/>
          </p:cNvSpPr>
          <p:nvPr>
            <p:ph type="body" sz="quarter" idx="22"/>
          </p:nvPr>
        </p:nvSpPr>
        <p:spPr/>
        <p:txBody>
          <a:bodyPr/>
          <a:lstStyle/>
          <a:p>
            <a:r>
              <a:rPr lang="en-CA">
                <a:solidFill>
                  <a:srgbClr val="000000"/>
                </a:solidFill>
              </a:rPr>
              <a:t>Leadership</a:t>
            </a:r>
          </a:p>
        </p:txBody>
      </p:sp>
      <p:sp>
        <p:nvSpPr>
          <p:cNvPr id="5" name="Text Placeholder 4">
            <a:extLst>
              <a:ext uri="{FF2B5EF4-FFF2-40B4-BE49-F238E27FC236}">
                <a16:creationId xmlns:a16="http://schemas.microsoft.com/office/drawing/2014/main" id="{7B1347E9-3696-498F-80C4-37361E8049C9}"/>
              </a:ext>
            </a:extLst>
          </p:cNvPr>
          <p:cNvSpPr>
            <a:spLocks noGrp="1"/>
          </p:cNvSpPr>
          <p:nvPr>
            <p:ph type="body" sz="quarter" idx="23"/>
          </p:nvPr>
        </p:nvSpPr>
        <p:spPr/>
        <p:txBody>
          <a:bodyPr/>
          <a:lstStyle/>
          <a:p>
            <a:r>
              <a:rPr lang="en-CA">
                <a:solidFill>
                  <a:srgbClr val="000000"/>
                </a:solidFill>
              </a:rPr>
              <a:t>Ownership</a:t>
            </a:r>
          </a:p>
        </p:txBody>
      </p:sp>
      <p:sp>
        <p:nvSpPr>
          <p:cNvPr id="6" name="Text Placeholder 5">
            <a:extLst>
              <a:ext uri="{FF2B5EF4-FFF2-40B4-BE49-F238E27FC236}">
                <a16:creationId xmlns:a16="http://schemas.microsoft.com/office/drawing/2014/main" id="{0773D121-EBE1-4CEE-83FB-49736A6F5F2A}"/>
              </a:ext>
            </a:extLst>
          </p:cNvPr>
          <p:cNvSpPr>
            <a:spLocks noGrp="1"/>
          </p:cNvSpPr>
          <p:nvPr>
            <p:ph type="body" sz="quarter" idx="24"/>
          </p:nvPr>
        </p:nvSpPr>
        <p:spPr/>
        <p:txBody>
          <a:bodyPr/>
          <a:lstStyle/>
          <a:p>
            <a:r>
              <a:rPr lang="en-CA">
                <a:solidFill>
                  <a:srgbClr val="000000"/>
                </a:solidFill>
              </a:rPr>
              <a:t>Business Efficiency</a:t>
            </a:r>
          </a:p>
        </p:txBody>
      </p:sp>
      <p:sp>
        <p:nvSpPr>
          <p:cNvPr id="8" name="Text Placeholder 7">
            <a:extLst>
              <a:ext uri="{FF2B5EF4-FFF2-40B4-BE49-F238E27FC236}">
                <a16:creationId xmlns:a16="http://schemas.microsoft.com/office/drawing/2014/main" id="{5C5FCC5C-6A6E-4982-A1EE-240EBE9C92AE}"/>
              </a:ext>
            </a:extLst>
          </p:cNvPr>
          <p:cNvSpPr>
            <a:spLocks noGrp="1"/>
          </p:cNvSpPr>
          <p:nvPr>
            <p:ph type="body" sz="quarter" idx="13"/>
          </p:nvPr>
        </p:nvSpPr>
        <p:spPr/>
        <p:txBody>
          <a:bodyPr/>
          <a:lstStyle/>
          <a:p>
            <a:r>
              <a:rPr lang="en-CA" b="1">
                <a:solidFill>
                  <a:srgbClr val="000000"/>
                </a:solidFill>
                <a:effectLst/>
                <a:latin typeface="Garamond" panose="02020404030301010803" pitchFamily="18" charset="0"/>
              </a:rPr>
              <a:t>HCA holds many advantages which make it a strong player in the industry</a:t>
            </a:r>
            <a:endParaRPr lang="en-CA">
              <a:solidFill>
                <a:srgbClr val="000000"/>
              </a:solidFill>
              <a:effectLst/>
              <a:latin typeface="Garamond" panose="02020404030301010803" pitchFamily="18" charset="0"/>
            </a:endParaRPr>
          </a:p>
        </p:txBody>
      </p:sp>
      <p:sp>
        <p:nvSpPr>
          <p:cNvPr id="16" name="TextBox 15">
            <a:extLst>
              <a:ext uri="{FF2B5EF4-FFF2-40B4-BE49-F238E27FC236}">
                <a16:creationId xmlns:a16="http://schemas.microsoft.com/office/drawing/2014/main" id="{84B544C6-E639-1A8D-FBBE-C53711A2373B}"/>
              </a:ext>
            </a:extLst>
          </p:cNvPr>
          <p:cNvSpPr txBox="1"/>
          <p:nvPr/>
        </p:nvSpPr>
        <p:spPr>
          <a:xfrm>
            <a:off x="1650767" y="1809540"/>
            <a:ext cx="2741028" cy="584775"/>
          </a:xfrm>
          <a:prstGeom prst="rect">
            <a:avLst/>
          </a:prstGeom>
          <a:noFill/>
        </p:spPr>
        <p:txBody>
          <a:bodyPr wrap="square" rtlCol="0">
            <a:spAutoFit/>
          </a:bodyPr>
          <a:lstStyle/>
          <a:p>
            <a:pPr algn="ctr"/>
            <a:r>
              <a:rPr lang="en-US" sz="1600" b="1">
                <a:solidFill>
                  <a:srgbClr val="000000"/>
                </a:solidFill>
              </a:rPr>
              <a:t>Sam Hazen</a:t>
            </a:r>
          </a:p>
          <a:p>
            <a:pPr algn="ctr"/>
            <a:r>
              <a:rPr lang="en-US" sz="1600" i="1">
                <a:solidFill>
                  <a:srgbClr val="000000"/>
                </a:solidFill>
              </a:rPr>
              <a:t>CEO of HCA Healthcare</a:t>
            </a:r>
          </a:p>
        </p:txBody>
      </p:sp>
      <p:sp>
        <p:nvSpPr>
          <p:cNvPr id="19" name="Rounded Rectangle 18">
            <a:extLst>
              <a:ext uri="{FF2B5EF4-FFF2-40B4-BE49-F238E27FC236}">
                <a16:creationId xmlns:a16="http://schemas.microsoft.com/office/drawing/2014/main" id="{4892C1E6-A072-D955-007C-6EFC0940417B}"/>
              </a:ext>
            </a:extLst>
          </p:cNvPr>
          <p:cNvSpPr/>
          <p:nvPr/>
        </p:nvSpPr>
        <p:spPr>
          <a:xfrm>
            <a:off x="417301" y="2902402"/>
            <a:ext cx="3960000" cy="838033"/>
          </a:xfrm>
          <a:prstGeom prst="roundRect">
            <a:avLst/>
          </a:prstGeom>
          <a:solidFill>
            <a:schemeClr val="bg1">
              <a:lumMod val="8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100">
                <a:solidFill>
                  <a:srgbClr val="0E0E0E"/>
                </a:solidFill>
                <a:effectLst/>
                <a:latin typeface="Garamond" panose="02020404030301010803" pitchFamily="18" charset="0"/>
              </a:rPr>
              <a:t>Sam Hazen, CEO since 2019, brings over 36 years of operational and financial expertise to the company, overseeing one of the nation’s largest healthcare providers with 179 hospitals and 2,000 care sites, delivering 5% of all U.S. hospital services.</a:t>
            </a:r>
          </a:p>
        </p:txBody>
      </p:sp>
      <p:sp>
        <p:nvSpPr>
          <p:cNvPr id="21" name="TextBox 20">
            <a:extLst>
              <a:ext uri="{FF2B5EF4-FFF2-40B4-BE49-F238E27FC236}">
                <a16:creationId xmlns:a16="http://schemas.microsoft.com/office/drawing/2014/main" id="{DD0AFB10-3099-1F4D-AF2F-475A01E3ED74}"/>
              </a:ext>
            </a:extLst>
          </p:cNvPr>
          <p:cNvSpPr txBox="1"/>
          <p:nvPr/>
        </p:nvSpPr>
        <p:spPr>
          <a:xfrm>
            <a:off x="1634569" y="2457125"/>
            <a:ext cx="2742680" cy="338554"/>
          </a:xfrm>
          <a:prstGeom prst="rect">
            <a:avLst/>
          </a:prstGeom>
          <a:noFill/>
        </p:spPr>
        <p:txBody>
          <a:bodyPr wrap="square" rtlCol="0">
            <a:spAutoFit/>
          </a:bodyPr>
          <a:lstStyle/>
          <a:p>
            <a:pPr algn="ctr"/>
            <a:r>
              <a:rPr lang="en-US" sz="1600" b="1"/>
              <a:t>(0.52% Ownership of HCA)</a:t>
            </a:r>
          </a:p>
        </p:txBody>
      </p:sp>
      <p:sp>
        <p:nvSpPr>
          <p:cNvPr id="32" name="Rectangle 31">
            <a:extLst>
              <a:ext uri="{FF2B5EF4-FFF2-40B4-BE49-F238E27FC236}">
                <a16:creationId xmlns:a16="http://schemas.microsoft.com/office/drawing/2014/main" id="{26E82A85-A1D2-F45F-EE2A-746C88FFABA7}"/>
              </a:ext>
            </a:extLst>
          </p:cNvPr>
          <p:cNvSpPr/>
          <p:nvPr/>
        </p:nvSpPr>
        <p:spPr>
          <a:xfrm>
            <a:off x="4851638" y="1703678"/>
            <a:ext cx="1116163" cy="2678022"/>
          </a:xfrm>
          <a:prstGeom prst="rect">
            <a:avLst/>
          </a:prstGeom>
          <a:solidFill>
            <a:srgbClr val="ABC1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rPr>
              <a:t>Institutional</a:t>
            </a:r>
          </a:p>
          <a:p>
            <a:pPr algn="ctr"/>
            <a:r>
              <a:rPr lang="en-US" sz="1200" b="1">
                <a:solidFill>
                  <a:srgbClr val="000000"/>
                </a:solidFill>
              </a:rPr>
              <a:t>61.10%</a:t>
            </a:r>
          </a:p>
        </p:txBody>
      </p:sp>
      <p:sp>
        <p:nvSpPr>
          <p:cNvPr id="33" name="Rectangle 32">
            <a:extLst>
              <a:ext uri="{FF2B5EF4-FFF2-40B4-BE49-F238E27FC236}">
                <a16:creationId xmlns:a16="http://schemas.microsoft.com/office/drawing/2014/main" id="{83DEA794-6BEB-6A57-985C-0A475871E851}"/>
              </a:ext>
            </a:extLst>
          </p:cNvPr>
          <p:cNvSpPr/>
          <p:nvPr/>
        </p:nvSpPr>
        <p:spPr>
          <a:xfrm>
            <a:off x="4851638" y="4381700"/>
            <a:ext cx="1116163" cy="1229360"/>
          </a:xfrm>
          <a:prstGeom prst="rect">
            <a:avLst/>
          </a:prstGeom>
          <a:solidFill>
            <a:srgbClr val="6A91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rPr>
              <a:t>Insiders</a:t>
            </a:r>
            <a:br>
              <a:rPr lang="en-US" sz="1200" b="1">
                <a:solidFill>
                  <a:srgbClr val="000000"/>
                </a:solidFill>
              </a:rPr>
            </a:br>
            <a:r>
              <a:rPr lang="en-US" sz="1200" b="1">
                <a:solidFill>
                  <a:srgbClr val="000000"/>
                </a:solidFill>
              </a:rPr>
              <a:t>28.42%</a:t>
            </a:r>
          </a:p>
        </p:txBody>
      </p:sp>
      <p:sp>
        <p:nvSpPr>
          <p:cNvPr id="34" name="Rectangle 33">
            <a:extLst>
              <a:ext uri="{FF2B5EF4-FFF2-40B4-BE49-F238E27FC236}">
                <a16:creationId xmlns:a16="http://schemas.microsoft.com/office/drawing/2014/main" id="{0226A570-AA0A-A7CF-A185-584926AE8959}"/>
              </a:ext>
            </a:extLst>
          </p:cNvPr>
          <p:cNvSpPr/>
          <p:nvPr/>
        </p:nvSpPr>
        <p:spPr>
          <a:xfrm>
            <a:off x="4851638" y="5611060"/>
            <a:ext cx="1116163" cy="515523"/>
          </a:xfrm>
          <a:prstGeom prst="rect">
            <a:avLst/>
          </a:prstGeom>
          <a:solidFill>
            <a:srgbClr val="2C4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B60C4DBA-3ABE-DEF8-05A3-6E7A8D0B02BC}"/>
              </a:ext>
            </a:extLst>
          </p:cNvPr>
          <p:cNvSpPr txBox="1"/>
          <p:nvPr/>
        </p:nvSpPr>
        <p:spPr>
          <a:xfrm>
            <a:off x="4824880" y="5649782"/>
            <a:ext cx="1164100" cy="461665"/>
          </a:xfrm>
          <a:prstGeom prst="rect">
            <a:avLst/>
          </a:prstGeom>
          <a:noFill/>
        </p:spPr>
        <p:txBody>
          <a:bodyPr wrap="square" rtlCol="0">
            <a:spAutoFit/>
          </a:bodyPr>
          <a:lstStyle/>
          <a:p>
            <a:pPr algn="ctr"/>
            <a:r>
              <a:rPr lang="en-US" sz="1200">
                <a:solidFill>
                  <a:schemeClr val="bg1"/>
                </a:solidFill>
              </a:rPr>
              <a:t>Public &amp; Others</a:t>
            </a:r>
            <a:br>
              <a:rPr lang="en-US" sz="1200" b="1">
                <a:solidFill>
                  <a:schemeClr val="bg1"/>
                </a:solidFill>
              </a:rPr>
            </a:br>
            <a:r>
              <a:rPr lang="en-US" sz="1200" b="1">
                <a:solidFill>
                  <a:schemeClr val="bg1"/>
                </a:solidFill>
              </a:rPr>
              <a:t>10.48%</a:t>
            </a:r>
          </a:p>
        </p:txBody>
      </p:sp>
      <p:sp>
        <p:nvSpPr>
          <p:cNvPr id="39" name="Trapezoid 38">
            <a:extLst>
              <a:ext uri="{FF2B5EF4-FFF2-40B4-BE49-F238E27FC236}">
                <a16:creationId xmlns:a16="http://schemas.microsoft.com/office/drawing/2014/main" id="{B042E05A-4063-D346-CD0F-8DFF80F96813}"/>
              </a:ext>
            </a:extLst>
          </p:cNvPr>
          <p:cNvSpPr/>
          <p:nvPr/>
        </p:nvSpPr>
        <p:spPr>
          <a:xfrm rot="5400000">
            <a:off x="3904422" y="3826227"/>
            <a:ext cx="4422901" cy="177800"/>
          </a:xfrm>
          <a:prstGeom prst="trapezoid">
            <a:avLst>
              <a:gd name="adj" fmla="val 241149"/>
            </a:avLst>
          </a:prstGeom>
          <a:solidFill>
            <a:schemeClr val="bg1">
              <a:lumMod val="8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Table 39">
            <a:extLst>
              <a:ext uri="{FF2B5EF4-FFF2-40B4-BE49-F238E27FC236}">
                <a16:creationId xmlns:a16="http://schemas.microsoft.com/office/drawing/2014/main" id="{89248F9F-CE23-2D1C-58B3-1BB6BE071E2A}"/>
              </a:ext>
            </a:extLst>
          </p:cNvPr>
          <p:cNvGraphicFramePr>
            <a:graphicFrameLocks noGrp="1"/>
          </p:cNvGraphicFramePr>
          <p:nvPr>
            <p:extLst>
              <p:ext uri="{D42A27DB-BD31-4B8C-83A1-F6EECF244321}">
                <p14:modId xmlns:p14="http://schemas.microsoft.com/office/powerpoint/2010/main" val="242950916"/>
              </p:ext>
            </p:extLst>
          </p:nvPr>
        </p:nvGraphicFramePr>
        <p:xfrm>
          <a:off x="6243318" y="1716971"/>
          <a:ext cx="2468882" cy="3632200"/>
        </p:xfrm>
        <a:graphic>
          <a:graphicData uri="http://schemas.openxmlformats.org/drawingml/2006/table">
            <a:tbl>
              <a:tblPr firstRow="1" bandRow="1">
                <a:tableStyleId>{5C22544A-7EE6-4342-B048-85BDC9FD1C3A}</a:tableStyleId>
              </a:tblPr>
              <a:tblGrid>
                <a:gridCol w="1315722">
                  <a:extLst>
                    <a:ext uri="{9D8B030D-6E8A-4147-A177-3AD203B41FA5}">
                      <a16:colId xmlns:a16="http://schemas.microsoft.com/office/drawing/2014/main" val="4208229777"/>
                    </a:ext>
                  </a:extLst>
                </a:gridCol>
                <a:gridCol w="1153160">
                  <a:extLst>
                    <a:ext uri="{9D8B030D-6E8A-4147-A177-3AD203B41FA5}">
                      <a16:colId xmlns:a16="http://schemas.microsoft.com/office/drawing/2014/main" val="1148232420"/>
                    </a:ext>
                  </a:extLst>
                </a:gridCol>
              </a:tblGrid>
              <a:tr h="370840">
                <a:tc>
                  <a:txBody>
                    <a:bodyPr/>
                    <a:lstStyle/>
                    <a:p>
                      <a:r>
                        <a:rPr lang="en-US" sz="1300">
                          <a:solidFill>
                            <a:srgbClr val="000000"/>
                          </a:solidFill>
                        </a:rPr>
                        <a:t>Top Holders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solidFill>
                            <a:srgbClr val="000000"/>
                          </a:solidFill>
                        </a:rPr>
                        <a:t>Ownership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7155073"/>
                  </a:ext>
                </a:extLst>
              </a:tr>
              <a:tr h="370840">
                <a:tc>
                  <a:txBody>
                    <a:bodyPr/>
                    <a:lstStyle/>
                    <a:p>
                      <a:r>
                        <a:rPr lang="en-US" sz="1300">
                          <a:solidFill>
                            <a:srgbClr val="000000"/>
                          </a:solidFill>
                        </a:rPr>
                        <a:t>The Vanguard Group, Inc.</a:t>
                      </a:r>
                    </a:p>
                  </a:txBody>
                  <a:tcPr>
                    <a:lnT w="12700" cap="flat" cmpd="sng" algn="ctr">
                      <a:solidFill>
                        <a:schemeClr val="tx1"/>
                      </a:solidFill>
                      <a:prstDash val="solid"/>
                      <a:round/>
                      <a:headEnd type="none" w="med" len="med"/>
                      <a:tailEnd type="none" w="med" len="med"/>
                    </a:lnT>
                    <a:solidFill>
                      <a:schemeClr val="bg1"/>
                    </a:solidFill>
                  </a:tcPr>
                </a:tc>
                <a:tc>
                  <a:txBody>
                    <a:bodyPr/>
                    <a:lstStyle/>
                    <a:p>
                      <a:r>
                        <a:rPr lang="en-US" sz="1300">
                          <a:solidFill>
                            <a:srgbClr val="000000"/>
                          </a:solidFill>
                        </a:rPr>
                        <a:t>6.32%</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027352193"/>
                  </a:ext>
                </a:extLst>
              </a:tr>
              <a:tr h="370840">
                <a:tc>
                  <a:txBody>
                    <a:bodyPr/>
                    <a:lstStyle/>
                    <a:p>
                      <a:r>
                        <a:rPr lang="en-US" sz="1300">
                          <a:solidFill>
                            <a:srgbClr val="000000"/>
                          </a:solidFill>
                        </a:rPr>
                        <a:t>BlackRock, Inc.</a:t>
                      </a:r>
                    </a:p>
                  </a:txBody>
                  <a:tcPr>
                    <a:solidFill>
                      <a:schemeClr val="tx1">
                        <a:lumMod val="50000"/>
                        <a:alpha val="10000"/>
                      </a:schemeClr>
                    </a:solidFill>
                  </a:tcPr>
                </a:tc>
                <a:tc>
                  <a:txBody>
                    <a:bodyPr/>
                    <a:lstStyle/>
                    <a:p>
                      <a:r>
                        <a:rPr lang="en-US" sz="1300">
                          <a:solidFill>
                            <a:srgbClr val="000000"/>
                          </a:solidFill>
                        </a:rPr>
                        <a:t>6.11%</a:t>
                      </a:r>
                    </a:p>
                  </a:txBody>
                  <a:tcPr>
                    <a:solidFill>
                      <a:schemeClr val="tx1">
                        <a:lumMod val="50000"/>
                        <a:alpha val="10000"/>
                      </a:schemeClr>
                    </a:solidFill>
                  </a:tcPr>
                </a:tc>
                <a:extLst>
                  <a:ext uri="{0D108BD9-81ED-4DB2-BD59-A6C34878D82A}">
                    <a16:rowId xmlns:a16="http://schemas.microsoft.com/office/drawing/2014/main" val="2277868661"/>
                  </a:ext>
                </a:extLst>
              </a:tr>
              <a:tr h="370840">
                <a:tc>
                  <a:txBody>
                    <a:bodyPr/>
                    <a:lstStyle/>
                    <a:p>
                      <a:r>
                        <a:rPr lang="en-US" sz="1300">
                          <a:solidFill>
                            <a:srgbClr val="000000"/>
                          </a:solidFill>
                        </a:rPr>
                        <a:t>Sanders Capital</a:t>
                      </a:r>
                    </a:p>
                  </a:txBody>
                  <a:tcPr>
                    <a:solidFill>
                      <a:schemeClr val="bg1"/>
                    </a:solidFill>
                  </a:tcPr>
                </a:tc>
                <a:tc>
                  <a:txBody>
                    <a:bodyPr/>
                    <a:lstStyle/>
                    <a:p>
                      <a:r>
                        <a:rPr lang="en-US" sz="1300">
                          <a:solidFill>
                            <a:srgbClr val="000000"/>
                          </a:solidFill>
                        </a:rPr>
                        <a:t>4.56%</a:t>
                      </a:r>
                    </a:p>
                  </a:txBody>
                  <a:tcPr>
                    <a:solidFill>
                      <a:schemeClr val="bg1"/>
                    </a:solidFill>
                  </a:tcPr>
                </a:tc>
                <a:extLst>
                  <a:ext uri="{0D108BD9-81ED-4DB2-BD59-A6C34878D82A}">
                    <a16:rowId xmlns:a16="http://schemas.microsoft.com/office/drawing/2014/main" val="14864973"/>
                  </a:ext>
                </a:extLst>
              </a:tr>
              <a:tr h="370840">
                <a:tc>
                  <a:txBody>
                    <a:bodyPr/>
                    <a:lstStyle/>
                    <a:p>
                      <a:r>
                        <a:rPr lang="en-US" sz="1300">
                          <a:solidFill>
                            <a:srgbClr val="000000"/>
                          </a:solidFill>
                        </a:rPr>
                        <a:t>State Street Corporation</a:t>
                      </a:r>
                    </a:p>
                  </a:txBody>
                  <a:tcPr>
                    <a:solidFill>
                      <a:schemeClr val="tx1">
                        <a:lumMod val="50000"/>
                        <a:alpha val="10000"/>
                      </a:schemeClr>
                    </a:solidFill>
                  </a:tcPr>
                </a:tc>
                <a:tc>
                  <a:txBody>
                    <a:bodyPr/>
                    <a:lstStyle/>
                    <a:p>
                      <a:r>
                        <a:rPr lang="en-US" sz="1300">
                          <a:solidFill>
                            <a:srgbClr val="000000"/>
                          </a:solidFill>
                        </a:rPr>
                        <a:t>3.28%</a:t>
                      </a:r>
                    </a:p>
                  </a:txBody>
                  <a:tcPr>
                    <a:solidFill>
                      <a:schemeClr val="tx1">
                        <a:lumMod val="50000"/>
                        <a:alpha val="10000"/>
                      </a:schemeClr>
                    </a:solidFill>
                  </a:tcPr>
                </a:tc>
                <a:extLst>
                  <a:ext uri="{0D108BD9-81ED-4DB2-BD59-A6C34878D82A}">
                    <a16:rowId xmlns:a16="http://schemas.microsoft.com/office/drawing/2014/main" val="3155747828"/>
                  </a:ext>
                </a:extLst>
              </a:tr>
              <a:tr h="370840">
                <a:tc>
                  <a:txBody>
                    <a:bodyPr/>
                    <a:lstStyle/>
                    <a:p>
                      <a:r>
                        <a:rPr lang="en-US" sz="1300">
                          <a:solidFill>
                            <a:srgbClr val="000000"/>
                          </a:solidFill>
                        </a:rPr>
                        <a:t>Wellington Management</a:t>
                      </a:r>
                    </a:p>
                  </a:txBody>
                  <a:tcPr>
                    <a:solidFill>
                      <a:schemeClr val="bg1"/>
                    </a:solidFill>
                  </a:tcPr>
                </a:tc>
                <a:tc>
                  <a:txBody>
                    <a:bodyPr/>
                    <a:lstStyle/>
                    <a:p>
                      <a:r>
                        <a:rPr lang="en-US" sz="1300">
                          <a:solidFill>
                            <a:srgbClr val="000000"/>
                          </a:solidFill>
                        </a:rPr>
                        <a:t>2.78%</a:t>
                      </a:r>
                    </a:p>
                  </a:txBody>
                  <a:tcPr>
                    <a:solidFill>
                      <a:schemeClr val="bg1"/>
                    </a:solidFill>
                  </a:tcPr>
                </a:tc>
                <a:extLst>
                  <a:ext uri="{0D108BD9-81ED-4DB2-BD59-A6C34878D82A}">
                    <a16:rowId xmlns:a16="http://schemas.microsoft.com/office/drawing/2014/main" val="1558327308"/>
                  </a:ext>
                </a:extLst>
              </a:tr>
              <a:tr h="370840">
                <a:tc>
                  <a:txBody>
                    <a:bodyPr/>
                    <a:lstStyle/>
                    <a:p>
                      <a:r>
                        <a:rPr lang="en-US" sz="1300">
                          <a:solidFill>
                            <a:srgbClr val="000000"/>
                          </a:solidFill>
                        </a:rPr>
                        <a:t>First Eagle Investment Management</a:t>
                      </a:r>
                    </a:p>
                  </a:txBody>
                  <a:tcPr>
                    <a:solidFill>
                      <a:schemeClr val="tx1">
                        <a:lumMod val="50000"/>
                        <a:alpha val="10000"/>
                      </a:schemeClr>
                    </a:solidFill>
                  </a:tcPr>
                </a:tc>
                <a:tc>
                  <a:txBody>
                    <a:bodyPr/>
                    <a:lstStyle/>
                    <a:p>
                      <a:r>
                        <a:rPr lang="en-US" sz="1300">
                          <a:solidFill>
                            <a:srgbClr val="000000"/>
                          </a:solidFill>
                        </a:rPr>
                        <a:t>1.77%</a:t>
                      </a:r>
                    </a:p>
                  </a:txBody>
                  <a:tcPr>
                    <a:solidFill>
                      <a:schemeClr val="tx1">
                        <a:lumMod val="50000"/>
                        <a:alpha val="10000"/>
                      </a:schemeClr>
                    </a:solidFill>
                  </a:tcPr>
                </a:tc>
                <a:extLst>
                  <a:ext uri="{0D108BD9-81ED-4DB2-BD59-A6C34878D82A}">
                    <a16:rowId xmlns:a16="http://schemas.microsoft.com/office/drawing/2014/main" val="4222416812"/>
                  </a:ext>
                </a:extLst>
              </a:tr>
              <a:tr h="370840">
                <a:tc>
                  <a:txBody>
                    <a:bodyPr/>
                    <a:lstStyle/>
                    <a:p>
                      <a:endParaRPr lang="en-US" sz="1000">
                        <a:solidFill>
                          <a:srgbClr val="000000"/>
                        </a:solidFill>
                      </a:endParaRPr>
                    </a:p>
                  </a:txBody>
                  <a:tcPr>
                    <a:solidFill>
                      <a:schemeClr val="bg1"/>
                    </a:solidFill>
                  </a:tcPr>
                </a:tc>
                <a:tc>
                  <a:txBody>
                    <a:bodyPr/>
                    <a:lstStyle/>
                    <a:p>
                      <a:endParaRPr lang="en-US" sz="1000">
                        <a:solidFill>
                          <a:srgbClr val="000000"/>
                        </a:solidFill>
                      </a:endParaRPr>
                    </a:p>
                  </a:txBody>
                  <a:tcPr>
                    <a:solidFill>
                      <a:schemeClr val="bg1"/>
                    </a:solidFill>
                  </a:tcPr>
                </a:tc>
                <a:extLst>
                  <a:ext uri="{0D108BD9-81ED-4DB2-BD59-A6C34878D82A}">
                    <a16:rowId xmlns:a16="http://schemas.microsoft.com/office/drawing/2014/main" val="3099461943"/>
                  </a:ext>
                </a:extLst>
              </a:tr>
            </a:tbl>
          </a:graphicData>
        </a:graphic>
      </p:graphicFrame>
      <p:pic>
        <p:nvPicPr>
          <p:cNvPr id="10" name="Picture 2" descr="HCA Healthcare美国医疗保健提供商和医院运营商Logo - 云瑞Logo资源库">
            <a:extLst>
              <a:ext uri="{FF2B5EF4-FFF2-40B4-BE49-F238E27FC236}">
                <a16:creationId xmlns:a16="http://schemas.microsoft.com/office/drawing/2014/main" id="{A397F92F-4AC3-E293-7006-5150B42F1A5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4AECACB3-1F6D-3AE1-B04F-A1B6C8565586}"/>
              </a:ext>
            </a:extLst>
          </p:cNvPr>
          <p:cNvSpPr txBox="1"/>
          <p:nvPr/>
        </p:nvSpPr>
        <p:spPr>
          <a:xfrm>
            <a:off x="2815389" y="3705726"/>
            <a:ext cx="184731" cy="369332"/>
          </a:xfrm>
          <a:prstGeom prst="rect">
            <a:avLst/>
          </a:prstGeom>
          <a:noFill/>
        </p:spPr>
        <p:txBody>
          <a:bodyPr wrap="none" rtlCol="0">
            <a:spAutoFit/>
          </a:bodyPr>
          <a:lstStyle/>
          <a:p>
            <a:endParaRPr lang="en-US"/>
          </a:p>
        </p:txBody>
      </p:sp>
      <p:graphicFrame>
        <p:nvGraphicFramePr>
          <p:cNvPr id="9" name="Chart 8">
            <a:extLst>
              <a:ext uri="{FF2B5EF4-FFF2-40B4-BE49-F238E27FC236}">
                <a16:creationId xmlns:a16="http://schemas.microsoft.com/office/drawing/2014/main" id="{7A13F17C-633B-13EC-324C-14B9A90164F4}"/>
              </a:ext>
            </a:extLst>
          </p:cNvPr>
          <p:cNvGraphicFramePr>
            <a:graphicFrameLocks/>
          </p:cNvGraphicFramePr>
          <p:nvPr>
            <p:extLst>
              <p:ext uri="{D42A27DB-BD31-4B8C-83A1-F6EECF244321}">
                <p14:modId xmlns:p14="http://schemas.microsoft.com/office/powerpoint/2010/main" val="3182105867"/>
              </p:ext>
            </p:extLst>
          </p:nvPr>
        </p:nvGraphicFramePr>
        <p:xfrm>
          <a:off x="381628" y="4033869"/>
          <a:ext cx="4010167" cy="1455070"/>
        </p:xfrm>
        <a:graphic>
          <a:graphicData uri="http://schemas.openxmlformats.org/drawingml/2006/chart">
            <c:chart xmlns:c="http://schemas.openxmlformats.org/drawingml/2006/chart" xmlns:r="http://schemas.openxmlformats.org/officeDocument/2006/relationships" r:id="rId4"/>
          </a:graphicData>
        </a:graphic>
      </p:graphicFrame>
      <p:pic>
        <p:nvPicPr>
          <p:cNvPr id="50" name="Picture 49" descr="A person in a suit and tie&#10;&#10;Description automatically generated">
            <a:extLst>
              <a:ext uri="{FF2B5EF4-FFF2-40B4-BE49-F238E27FC236}">
                <a16:creationId xmlns:a16="http://schemas.microsoft.com/office/drawing/2014/main" id="{C7BA3932-4774-8E98-A797-ACEB81991373}"/>
              </a:ext>
            </a:extLst>
          </p:cNvPr>
          <p:cNvPicPr>
            <a:picLocks noChangeAspect="1"/>
          </p:cNvPicPr>
          <p:nvPr/>
        </p:nvPicPr>
        <p:blipFill rotWithShape="1">
          <a:blip r:embed="rId5"/>
          <a:srcRect b="25363"/>
          <a:stretch/>
        </p:blipFill>
        <p:spPr>
          <a:xfrm>
            <a:off x="518405" y="1721469"/>
            <a:ext cx="1116164" cy="1101559"/>
          </a:xfrm>
          <a:prstGeom prst="ellipse">
            <a:avLst/>
          </a:prstGeom>
          <a:ln w="63500" cap="rnd">
            <a:noFill/>
          </a:ln>
          <a:effectLst>
            <a:outerShdw blurRad="381000" dist="292100" dir="5400000" sx="-80000" sy="-18000" rotWithShape="0">
              <a:srgbClr val="000000">
                <a:alpha val="0"/>
              </a:srgbClr>
            </a:outerShdw>
            <a:reflection stA="0" endPos="65000" dist="50800" dir="5400000" sy="-100000" algn="bl" rotWithShape="0"/>
          </a:effectLst>
          <a:scene3d>
            <a:camera prst="orthographicFront"/>
            <a:lightRig rig="contrasting" dir="t">
              <a:rot lat="0" lon="0" rev="3000000"/>
            </a:lightRig>
          </a:scene3d>
          <a:sp3d contourW="7620">
            <a:bevelT w="95250" h="31750"/>
            <a:contourClr>
              <a:srgbClr val="333333"/>
            </a:contourClr>
          </a:sp3d>
        </p:spPr>
      </p:pic>
      <p:sp>
        <p:nvSpPr>
          <p:cNvPr id="24" name="Rounded Rectangle 23">
            <a:extLst>
              <a:ext uri="{FF2B5EF4-FFF2-40B4-BE49-F238E27FC236}">
                <a16:creationId xmlns:a16="http://schemas.microsoft.com/office/drawing/2014/main" id="{D9799E1B-8274-5B8A-A632-48F519F46155}"/>
              </a:ext>
            </a:extLst>
          </p:cNvPr>
          <p:cNvSpPr/>
          <p:nvPr/>
        </p:nvSpPr>
        <p:spPr>
          <a:xfrm>
            <a:off x="402807" y="5488938"/>
            <a:ext cx="3988988" cy="817754"/>
          </a:xfrm>
          <a:prstGeom prst="roundRect">
            <a:avLst/>
          </a:prstGeom>
          <a:solidFill>
            <a:schemeClr val="bg1">
              <a:lumMod val="85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a:solidFill>
                  <a:srgbClr val="0E0E0E"/>
                </a:solidFill>
                <a:effectLst/>
                <a:latin typeface="Garamond" panose="02020404030301010803" pitchFamily="18" charset="0"/>
              </a:rPr>
              <a:t>HCA’s focus on business efficiency is evident through strong workforce retention, significant investments in employee training, and a growing talent pipeline. These efforts help maintain operational strength and support long-term growth.</a:t>
            </a:r>
          </a:p>
        </p:txBody>
      </p:sp>
      <p:graphicFrame>
        <p:nvGraphicFramePr>
          <p:cNvPr id="37" name="Chart 36">
            <a:extLst>
              <a:ext uri="{FF2B5EF4-FFF2-40B4-BE49-F238E27FC236}">
                <a16:creationId xmlns:a16="http://schemas.microsoft.com/office/drawing/2014/main" id="{F2B800E7-869E-592D-35F7-DAAF3C9610A1}"/>
              </a:ext>
            </a:extLst>
          </p:cNvPr>
          <p:cNvGraphicFramePr>
            <a:graphicFrameLocks/>
          </p:cNvGraphicFramePr>
          <p:nvPr>
            <p:extLst>
              <p:ext uri="{D42A27DB-BD31-4B8C-83A1-F6EECF244321}">
                <p14:modId xmlns:p14="http://schemas.microsoft.com/office/powerpoint/2010/main" val="2053901139"/>
              </p:ext>
            </p:extLst>
          </p:nvPr>
        </p:nvGraphicFramePr>
        <p:xfrm>
          <a:off x="6242765" y="5062654"/>
          <a:ext cx="2469434" cy="1295283"/>
        </p:xfrm>
        <a:graphic>
          <a:graphicData uri="http://schemas.openxmlformats.org/drawingml/2006/chart">
            <c:chart xmlns:c="http://schemas.openxmlformats.org/drawingml/2006/chart" xmlns:r="http://schemas.openxmlformats.org/officeDocument/2006/relationships" r:id="rId6"/>
          </a:graphicData>
        </a:graphic>
      </p:graphicFrame>
      <p:pic>
        <p:nvPicPr>
          <p:cNvPr id="7" name="Picture 6" descr="A white background with black dots&#10;&#10;Description automatically generated">
            <a:extLst>
              <a:ext uri="{FF2B5EF4-FFF2-40B4-BE49-F238E27FC236}">
                <a16:creationId xmlns:a16="http://schemas.microsoft.com/office/drawing/2014/main" id="{BD70C816-F232-1B11-E084-128046C0757F}"/>
              </a:ext>
            </a:extLst>
          </p:cNvPr>
          <p:cNvPicPr>
            <a:picLocks noChangeAspect="1"/>
          </p:cNvPicPr>
          <p:nvPr/>
        </p:nvPicPr>
        <p:blipFill>
          <a:blip r:embed="rId7"/>
          <a:stretch>
            <a:fillRect/>
          </a:stretch>
        </p:blipFill>
        <p:spPr>
          <a:xfrm>
            <a:off x="6557995" y="6453336"/>
            <a:ext cx="2192196" cy="280556"/>
          </a:xfrm>
          <a:prstGeom prst="rect">
            <a:avLst/>
          </a:prstGeom>
        </p:spPr>
      </p:pic>
      <p:pic>
        <p:nvPicPr>
          <p:cNvPr id="11" name="Picture 10" descr="A white background with black dots&#10;&#10;Description automatically generated">
            <a:extLst>
              <a:ext uri="{FF2B5EF4-FFF2-40B4-BE49-F238E27FC236}">
                <a16:creationId xmlns:a16="http://schemas.microsoft.com/office/drawing/2014/main" id="{44B38B81-20BF-9A30-F94E-7DECB3561DBB}"/>
              </a:ext>
            </a:extLst>
          </p:cNvPr>
          <p:cNvPicPr>
            <a:picLocks noChangeAspect="1"/>
          </p:cNvPicPr>
          <p:nvPr/>
        </p:nvPicPr>
        <p:blipFill>
          <a:blip r:embed="rId7"/>
          <a:stretch>
            <a:fillRect/>
          </a:stretch>
        </p:blipFill>
        <p:spPr>
          <a:xfrm>
            <a:off x="6557994" y="6306692"/>
            <a:ext cx="2148709" cy="424678"/>
          </a:xfrm>
          <a:prstGeom prst="rect">
            <a:avLst/>
          </a:prstGeom>
        </p:spPr>
      </p:pic>
    </p:spTree>
    <p:extLst>
      <p:ext uri="{BB962C8B-B14F-4D97-AF65-F5344CB8AC3E}">
        <p14:creationId xmlns:p14="http://schemas.microsoft.com/office/powerpoint/2010/main" val="227995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0E50E-FFAE-9DE1-4675-A91F5BD4A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119DA-5851-9829-514E-11ED994ED04A}"/>
              </a:ext>
            </a:extLst>
          </p:cNvPr>
          <p:cNvSpPr>
            <a:spLocks noGrp="1"/>
          </p:cNvSpPr>
          <p:nvPr>
            <p:ph type="title"/>
          </p:nvPr>
        </p:nvSpPr>
        <p:spPr/>
        <p:txBody>
          <a:bodyPr/>
          <a:lstStyle/>
          <a:p>
            <a:r>
              <a:rPr lang="en-CA" sz="2000"/>
              <a:t>External Analysis: Competitive Landscape &amp; Trends</a:t>
            </a:r>
          </a:p>
        </p:txBody>
      </p:sp>
      <p:sp>
        <p:nvSpPr>
          <p:cNvPr id="3" name="Text Placeholder 2">
            <a:extLst>
              <a:ext uri="{FF2B5EF4-FFF2-40B4-BE49-F238E27FC236}">
                <a16:creationId xmlns:a16="http://schemas.microsoft.com/office/drawing/2014/main" id="{36A7E983-CECB-523D-0B50-5714730A81DA}"/>
              </a:ext>
            </a:extLst>
          </p:cNvPr>
          <p:cNvSpPr>
            <a:spLocks noGrp="1"/>
          </p:cNvSpPr>
          <p:nvPr>
            <p:ph type="body" sz="quarter" idx="17"/>
          </p:nvPr>
        </p:nvSpPr>
        <p:spPr/>
        <p:txBody>
          <a:bodyPr/>
          <a:lstStyle/>
          <a:p>
            <a:r>
              <a:rPr lang="en-CA"/>
              <a:t>Sources: Company Filings, Capital IQ, </a:t>
            </a:r>
            <a:r>
              <a:rPr lang="en-CA" err="1"/>
              <a:t>Tradingview</a:t>
            </a:r>
            <a:endParaRPr lang="en-CA"/>
          </a:p>
        </p:txBody>
      </p:sp>
      <p:sp>
        <p:nvSpPr>
          <p:cNvPr id="7" name="Text Placeholder 6">
            <a:extLst>
              <a:ext uri="{FF2B5EF4-FFF2-40B4-BE49-F238E27FC236}">
                <a16:creationId xmlns:a16="http://schemas.microsoft.com/office/drawing/2014/main" id="{EC2C7FC7-7AEC-7694-46DB-68F43A5D6038}"/>
              </a:ext>
            </a:extLst>
          </p:cNvPr>
          <p:cNvSpPr>
            <a:spLocks noGrp="1"/>
          </p:cNvSpPr>
          <p:nvPr>
            <p:ph type="body" sz="quarter" idx="13"/>
          </p:nvPr>
        </p:nvSpPr>
        <p:spPr>
          <a:xfrm>
            <a:off x="431799" y="818849"/>
            <a:ext cx="8280402" cy="360000"/>
          </a:xfrm>
        </p:spPr>
        <p:txBody>
          <a:bodyPr/>
          <a:lstStyle/>
          <a:p>
            <a:r>
              <a:rPr lang="en-CA" b="1">
                <a:solidFill>
                  <a:srgbClr val="0E0E0E"/>
                </a:solidFill>
                <a:effectLst/>
                <a:latin typeface="Garamond" panose="02020404030301010803" pitchFamily="18" charset="0"/>
              </a:rPr>
              <a:t> Competitive Strengths Driving Sustainable Growth</a:t>
            </a:r>
            <a:endParaRPr lang="en-CA">
              <a:solidFill>
                <a:srgbClr val="0E0E0E"/>
              </a:solidFill>
              <a:effectLst/>
              <a:latin typeface="Garamond" panose="02020404030301010803" pitchFamily="18" charset="0"/>
            </a:endParaRPr>
          </a:p>
          <a:p>
            <a:endParaRPr lang="en-CA">
              <a:solidFill>
                <a:srgbClr val="0E0E0E"/>
              </a:solidFill>
              <a:effectLst/>
              <a:latin typeface="Garamond" panose="02020404030301010803" pitchFamily="18" charset="0"/>
            </a:endParaRPr>
          </a:p>
        </p:txBody>
      </p:sp>
      <p:pic>
        <p:nvPicPr>
          <p:cNvPr id="1085" name="Picture 2" descr="HCA Healthcare美国医疗保健提供商和医院运营商Logo - 云瑞Logo资源库">
            <a:extLst>
              <a:ext uri="{FF2B5EF4-FFF2-40B4-BE49-F238E27FC236}">
                <a16:creationId xmlns:a16="http://schemas.microsoft.com/office/drawing/2014/main" id="{8DA6FEEB-60E7-716E-CA72-E65685C39B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63A9F148-F2D2-871A-C789-454B728CD38B}"/>
              </a:ext>
            </a:extLst>
          </p:cNvPr>
          <p:cNvSpPr txBox="1">
            <a:spLocks/>
          </p:cNvSpPr>
          <p:nvPr/>
        </p:nvSpPr>
        <p:spPr>
          <a:xfrm>
            <a:off x="4760929" y="3463246"/>
            <a:ext cx="3960000" cy="0"/>
          </a:xfrm>
          <a:prstGeom prst="rect">
            <a:avLst/>
          </a:prstGeom>
          <a:solidFill>
            <a:schemeClr val="tx1"/>
          </a:solidFill>
          <a:ln w="12700">
            <a:solidFill>
              <a:schemeClr val="tx1"/>
            </a:solidFill>
          </a:ln>
        </p:spPr>
        <p:txBody>
          <a:bodyPr bIns="90000" anchor="b">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200" b="1">
                <a:solidFill>
                  <a:srgbClr val="0E0E0E"/>
                </a:solidFill>
                <a:effectLst/>
                <a:latin typeface="Garamond" panose="02020404030301010803" pitchFamily="18" charset="0"/>
              </a:rPr>
              <a:t>Geographic and Payer Diversity as a Growth Catalyst</a:t>
            </a:r>
            <a:endParaRPr lang="en-CA" sz="1200">
              <a:solidFill>
                <a:srgbClr val="0E0E0E"/>
              </a:solidFill>
              <a:effectLst/>
              <a:latin typeface="Garamond" panose="02020404030301010803" pitchFamily="18" charset="0"/>
            </a:endParaRPr>
          </a:p>
        </p:txBody>
      </p:sp>
      <p:graphicFrame>
        <p:nvGraphicFramePr>
          <p:cNvPr id="15" name="Chart 14">
            <a:extLst>
              <a:ext uri="{FF2B5EF4-FFF2-40B4-BE49-F238E27FC236}">
                <a16:creationId xmlns:a16="http://schemas.microsoft.com/office/drawing/2014/main" id="{1E262440-60D8-47F2-34BB-CAF1F388C6BD}"/>
              </a:ext>
            </a:extLst>
          </p:cNvPr>
          <p:cNvGraphicFramePr>
            <a:graphicFrameLocks/>
          </p:cNvGraphicFramePr>
          <p:nvPr>
            <p:extLst>
              <p:ext uri="{D42A27DB-BD31-4B8C-83A1-F6EECF244321}">
                <p14:modId xmlns:p14="http://schemas.microsoft.com/office/powerpoint/2010/main" val="797937162"/>
              </p:ext>
            </p:extLst>
          </p:nvPr>
        </p:nvGraphicFramePr>
        <p:xfrm>
          <a:off x="4760929" y="4628037"/>
          <a:ext cx="3960000" cy="1537268"/>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3">
            <a:extLst>
              <a:ext uri="{FF2B5EF4-FFF2-40B4-BE49-F238E27FC236}">
                <a16:creationId xmlns:a16="http://schemas.microsoft.com/office/drawing/2014/main" id="{FA354874-1730-C492-FCA7-EA6C966E405D}"/>
              </a:ext>
            </a:extLst>
          </p:cNvPr>
          <p:cNvSpPr>
            <a:spLocks noGrp="1"/>
          </p:cNvSpPr>
          <p:nvPr>
            <p:ph type="body" sz="quarter" idx="18"/>
          </p:nvPr>
        </p:nvSpPr>
        <p:spPr>
          <a:xfrm>
            <a:off x="440529" y="1370914"/>
            <a:ext cx="8280400" cy="0"/>
          </a:xfrm>
        </p:spPr>
        <p:txBody>
          <a:bodyPr/>
          <a:lstStyle/>
          <a:p>
            <a:r>
              <a:rPr lang="en-CA" sz="1400" b="1">
                <a:solidFill>
                  <a:srgbClr val="0E0E0E"/>
                </a:solidFill>
                <a:effectLst/>
                <a:latin typeface="Garamond" panose="02020404030301010803" pitchFamily="18" charset="0"/>
              </a:rPr>
              <a:t> Scale Creates Overlooked Strategic Advantages</a:t>
            </a:r>
            <a:endParaRPr lang="en-CA" sz="1400">
              <a:solidFill>
                <a:srgbClr val="0E0E0E"/>
              </a:solidFill>
              <a:effectLst/>
              <a:latin typeface="Garamond" panose="02020404030301010803" pitchFamily="18" charset="0"/>
            </a:endParaRPr>
          </a:p>
        </p:txBody>
      </p:sp>
      <p:sp>
        <p:nvSpPr>
          <p:cNvPr id="13" name="Text Placeholder 13">
            <a:extLst>
              <a:ext uri="{FF2B5EF4-FFF2-40B4-BE49-F238E27FC236}">
                <a16:creationId xmlns:a16="http://schemas.microsoft.com/office/drawing/2014/main" id="{2D151B6F-ABA6-9E08-72B6-7DB8CDA324E8}"/>
              </a:ext>
            </a:extLst>
          </p:cNvPr>
          <p:cNvSpPr txBox="1">
            <a:spLocks/>
          </p:cNvSpPr>
          <p:nvPr/>
        </p:nvSpPr>
        <p:spPr>
          <a:xfrm>
            <a:off x="364638" y="2847543"/>
            <a:ext cx="3960000" cy="0"/>
          </a:xfrm>
          <a:prstGeom prst="rect">
            <a:avLst/>
          </a:prstGeom>
          <a:solidFill>
            <a:schemeClr val="tx1"/>
          </a:solidFill>
          <a:ln w="12700">
            <a:solidFill>
              <a:schemeClr val="tx1"/>
            </a:solidFill>
          </a:ln>
        </p:spPr>
        <p:txBody>
          <a:bodyPr bIns="90000" anchor="b">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400">
                <a:solidFill>
                  <a:srgbClr val="0E0E0E"/>
                </a:solidFill>
                <a:latin typeface="Garamond" panose="02020404030301010803" pitchFamily="18" charset="0"/>
              </a:rPr>
              <a:t>Meaningful Buybacks</a:t>
            </a:r>
          </a:p>
        </p:txBody>
      </p:sp>
      <p:graphicFrame>
        <p:nvGraphicFramePr>
          <p:cNvPr id="16" name="Chart 15">
            <a:extLst>
              <a:ext uri="{FF2B5EF4-FFF2-40B4-BE49-F238E27FC236}">
                <a16:creationId xmlns:a16="http://schemas.microsoft.com/office/drawing/2014/main" id="{1A6352CD-D72D-26F3-BBED-BD91D473D3ED}"/>
              </a:ext>
            </a:extLst>
          </p:cNvPr>
          <p:cNvGraphicFramePr>
            <a:graphicFrameLocks/>
          </p:cNvGraphicFramePr>
          <p:nvPr>
            <p:extLst>
              <p:ext uri="{D42A27DB-BD31-4B8C-83A1-F6EECF244321}">
                <p14:modId xmlns:p14="http://schemas.microsoft.com/office/powerpoint/2010/main" val="1462802966"/>
              </p:ext>
            </p:extLst>
          </p:nvPr>
        </p:nvGraphicFramePr>
        <p:xfrm>
          <a:off x="364638" y="2947853"/>
          <a:ext cx="4081643" cy="2704020"/>
        </p:xfrm>
        <a:graphic>
          <a:graphicData uri="http://schemas.openxmlformats.org/drawingml/2006/chart">
            <c:chart xmlns:c="http://schemas.openxmlformats.org/drawingml/2006/chart" xmlns:r="http://schemas.openxmlformats.org/officeDocument/2006/relationships" r:id="rId5"/>
          </a:graphicData>
        </a:graphic>
      </p:graphicFrame>
      <p:sp>
        <p:nvSpPr>
          <p:cNvPr id="20" name="Rounded Rectangle 19">
            <a:extLst>
              <a:ext uri="{FF2B5EF4-FFF2-40B4-BE49-F238E27FC236}">
                <a16:creationId xmlns:a16="http://schemas.microsoft.com/office/drawing/2014/main" id="{0DC95966-8110-6060-4886-5ACFDC1F2E51}"/>
              </a:ext>
            </a:extLst>
          </p:cNvPr>
          <p:cNvSpPr/>
          <p:nvPr/>
        </p:nvSpPr>
        <p:spPr>
          <a:xfrm>
            <a:off x="409497" y="5627844"/>
            <a:ext cx="4036783" cy="654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200">
                <a:solidFill>
                  <a:schemeClr val="bg1"/>
                </a:solidFill>
                <a:effectLst/>
                <a:latin typeface="Garamond" panose="02020404030301010803" pitchFamily="18" charset="0"/>
              </a:rPr>
              <a:t>HCA’s significant buybacks demonstrate confidence in </a:t>
            </a:r>
            <a:r>
              <a:rPr lang="en-CA" sz="1200">
                <a:solidFill>
                  <a:schemeClr val="bg1"/>
                </a:solidFill>
                <a:latin typeface="Garamond" panose="02020404030301010803" pitchFamily="18" charset="0"/>
              </a:rPr>
              <a:t>business fundamentals</a:t>
            </a:r>
            <a:r>
              <a:rPr lang="en-CA" sz="1200">
                <a:solidFill>
                  <a:schemeClr val="bg1"/>
                </a:solidFill>
                <a:effectLst/>
                <a:latin typeface="Garamond" panose="02020404030301010803" pitchFamily="18" charset="0"/>
              </a:rPr>
              <a:t> and a commitment to shareholder returns.</a:t>
            </a:r>
          </a:p>
        </p:txBody>
      </p:sp>
      <p:sp>
        <p:nvSpPr>
          <p:cNvPr id="21" name="Flowchart: Merge 9">
            <a:extLst>
              <a:ext uri="{FF2B5EF4-FFF2-40B4-BE49-F238E27FC236}">
                <a16:creationId xmlns:a16="http://schemas.microsoft.com/office/drawing/2014/main" id="{66C776A6-7972-1773-F175-1A820609F4C8}"/>
              </a:ext>
            </a:extLst>
          </p:cNvPr>
          <p:cNvSpPr/>
          <p:nvPr/>
        </p:nvSpPr>
        <p:spPr>
          <a:xfrm rot="5400000" flipV="1">
            <a:off x="4017334" y="1853962"/>
            <a:ext cx="914398" cy="398506"/>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3" name="Chart 22">
            <a:extLst>
              <a:ext uri="{FF2B5EF4-FFF2-40B4-BE49-F238E27FC236}">
                <a16:creationId xmlns:a16="http://schemas.microsoft.com/office/drawing/2014/main" id="{67A3488A-BAD3-5913-0705-6676AACBBE34}"/>
              </a:ext>
            </a:extLst>
          </p:cNvPr>
          <p:cNvGraphicFramePr>
            <a:graphicFrameLocks/>
          </p:cNvGraphicFramePr>
          <p:nvPr>
            <p:extLst>
              <p:ext uri="{D42A27DB-BD31-4B8C-83A1-F6EECF244321}">
                <p14:modId xmlns:p14="http://schemas.microsoft.com/office/powerpoint/2010/main" val="1271179436"/>
              </p:ext>
            </p:extLst>
          </p:nvPr>
        </p:nvGraphicFramePr>
        <p:xfrm>
          <a:off x="4673786" y="1543518"/>
          <a:ext cx="3915137" cy="1725676"/>
        </p:xfrm>
        <a:graphic>
          <a:graphicData uri="http://schemas.openxmlformats.org/drawingml/2006/chart">
            <c:chart xmlns:c="http://schemas.openxmlformats.org/drawingml/2006/chart" xmlns:r="http://schemas.openxmlformats.org/officeDocument/2006/relationships" r:id="rId6"/>
          </a:graphicData>
        </a:graphic>
      </p:graphicFrame>
      <p:sp>
        <p:nvSpPr>
          <p:cNvPr id="27" name="Rounded Rectangle 26">
            <a:extLst>
              <a:ext uri="{FF2B5EF4-FFF2-40B4-BE49-F238E27FC236}">
                <a16:creationId xmlns:a16="http://schemas.microsoft.com/office/drawing/2014/main" id="{4318EF8A-D969-9799-6950-ED7FABD31797}"/>
              </a:ext>
            </a:extLst>
          </p:cNvPr>
          <p:cNvSpPr/>
          <p:nvPr/>
        </p:nvSpPr>
        <p:spPr>
          <a:xfrm>
            <a:off x="364638" y="1596014"/>
            <a:ext cx="3707072"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CA" sz="1200">
                <a:solidFill>
                  <a:schemeClr val="bg1"/>
                </a:solidFill>
                <a:effectLst/>
                <a:latin typeface="Garamond" panose="02020404030301010803" pitchFamily="18" charset="0"/>
              </a:rPr>
              <a:t>HCA Healthcare’s large network of 1,800+ facilities enables cost efficiencies, favorable supplier negotiations, and significant regulatory compliance investments, creating a competitive advantage.</a:t>
            </a:r>
          </a:p>
        </p:txBody>
      </p:sp>
      <p:sp>
        <p:nvSpPr>
          <p:cNvPr id="28" name="Rounded Rectangle 27">
            <a:extLst>
              <a:ext uri="{FF2B5EF4-FFF2-40B4-BE49-F238E27FC236}">
                <a16:creationId xmlns:a16="http://schemas.microsoft.com/office/drawing/2014/main" id="{851DB081-17C5-26DB-8DAF-16EC55E666A9}"/>
              </a:ext>
            </a:extLst>
          </p:cNvPr>
          <p:cNvSpPr/>
          <p:nvPr/>
        </p:nvSpPr>
        <p:spPr>
          <a:xfrm>
            <a:off x="4760929" y="3588442"/>
            <a:ext cx="3951268" cy="9144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CA" sz="1200">
                <a:solidFill>
                  <a:schemeClr val="bg1"/>
                </a:solidFill>
                <a:effectLst/>
                <a:latin typeface="Garamond" panose="02020404030301010803" pitchFamily="18" charset="0"/>
              </a:rPr>
              <a:t>HCA’s strategic presence in Texas and Florida, combined with a diverse payer mix, drives revenue growth and mitigates regulatory risk, capitalizing on demographic trends and rising healthcare demand.</a:t>
            </a:r>
          </a:p>
        </p:txBody>
      </p:sp>
      <p:pic>
        <p:nvPicPr>
          <p:cNvPr id="4" name="Picture 3" descr="A white background with black dots&#10;&#10;Description automatically generated">
            <a:extLst>
              <a:ext uri="{FF2B5EF4-FFF2-40B4-BE49-F238E27FC236}">
                <a16:creationId xmlns:a16="http://schemas.microsoft.com/office/drawing/2014/main" id="{8B1FEBF1-BF41-8084-EE4F-98DA75620EE4}"/>
              </a:ext>
            </a:extLst>
          </p:cNvPr>
          <p:cNvPicPr>
            <a:picLocks noChangeAspect="1"/>
          </p:cNvPicPr>
          <p:nvPr/>
        </p:nvPicPr>
        <p:blipFill>
          <a:blip r:embed="rId7"/>
          <a:stretch>
            <a:fillRect/>
          </a:stretch>
        </p:blipFill>
        <p:spPr>
          <a:xfrm>
            <a:off x="6557995" y="6263373"/>
            <a:ext cx="2006192" cy="334278"/>
          </a:xfrm>
          <a:prstGeom prst="rect">
            <a:avLst/>
          </a:prstGeom>
        </p:spPr>
      </p:pic>
      <p:pic>
        <p:nvPicPr>
          <p:cNvPr id="5" name="Picture 4" descr="A white background with black dots&#10;&#10;Description automatically generated">
            <a:extLst>
              <a:ext uri="{FF2B5EF4-FFF2-40B4-BE49-F238E27FC236}">
                <a16:creationId xmlns:a16="http://schemas.microsoft.com/office/drawing/2014/main" id="{4E80EACB-EC48-EA9B-8CC2-BACE8E0A504D}"/>
              </a:ext>
            </a:extLst>
          </p:cNvPr>
          <p:cNvPicPr>
            <a:picLocks noChangeAspect="1"/>
          </p:cNvPicPr>
          <p:nvPr/>
        </p:nvPicPr>
        <p:blipFill>
          <a:blip r:embed="rId7"/>
          <a:stretch>
            <a:fillRect/>
          </a:stretch>
        </p:blipFill>
        <p:spPr>
          <a:xfrm>
            <a:off x="6557995" y="6347876"/>
            <a:ext cx="2006192" cy="334278"/>
          </a:xfrm>
          <a:prstGeom prst="rect">
            <a:avLst/>
          </a:prstGeom>
        </p:spPr>
      </p:pic>
      <p:pic>
        <p:nvPicPr>
          <p:cNvPr id="6" name="Picture 5" descr="A white background with black dots&#10;&#10;Description automatically generated">
            <a:extLst>
              <a:ext uri="{FF2B5EF4-FFF2-40B4-BE49-F238E27FC236}">
                <a16:creationId xmlns:a16="http://schemas.microsoft.com/office/drawing/2014/main" id="{66B3B334-F5E4-C1B4-AB2A-FA1E75D19757}"/>
              </a:ext>
            </a:extLst>
          </p:cNvPr>
          <p:cNvPicPr>
            <a:picLocks noChangeAspect="1"/>
          </p:cNvPicPr>
          <p:nvPr/>
        </p:nvPicPr>
        <p:blipFill>
          <a:blip r:embed="rId7"/>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34892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537BAE-3BEA-444C-BDEF-988040AB90BF}"/>
              </a:ext>
            </a:extLst>
          </p:cNvPr>
          <p:cNvSpPr>
            <a:spLocks noGrp="1"/>
          </p:cNvSpPr>
          <p:nvPr>
            <p:ph type="body" sz="quarter" idx="13"/>
          </p:nvPr>
        </p:nvSpPr>
        <p:spPr>
          <a:xfrm>
            <a:off x="431800" y="868680"/>
            <a:ext cx="8280400" cy="360000"/>
          </a:xfrm>
        </p:spPr>
        <p:txBody>
          <a:bodyPr/>
          <a:lstStyle/>
          <a:p>
            <a:r>
              <a:rPr lang="en-CA"/>
              <a:t>Comparable Companies </a:t>
            </a:r>
            <a:r>
              <a:rPr lang="en-CA" dirty="0"/>
              <a:t>Overview</a:t>
            </a:r>
          </a:p>
          <a:p>
            <a:r>
              <a:rPr lang="en-CA"/>
              <a:t>	</a:t>
            </a:r>
          </a:p>
        </p:txBody>
      </p:sp>
      <p:sp>
        <p:nvSpPr>
          <p:cNvPr id="4" name="Text Placeholder 3">
            <a:extLst>
              <a:ext uri="{FF2B5EF4-FFF2-40B4-BE49-F238E27FC236}">
                <a16:creationId xmlns:a16="http://schemas.microsoft.com/office/drawing/2014/main" id="{96E5A43C-5295-4161-A776-C576E2EFA45D}"/>
              </a:ext>
            </a:extLst>
          </p:cNvPr>
          <p:cNvSpPr>
            <a:spLocks noGrp="1"/>
          </p:cNvSpPr>
          <p:nvPr>
            <p:ph type="body" sz="quarter" idx="14"/>
          </p:nvPr>
        </p:nvSpPr>
        <p:spPr>
          <a:xfrm>
            <a:off x="427413" y="6362477"/>
            <a:ext cx="6011865" cy="432346"/>
          </a:xfrm>
        </p:spPr>
        <p:txBody>
          <a:bodyPr/>
          <a:lstStyle/>
          <a:p>
            <a:r>
              <a:rPr lang="en-CA"/>
              <a:t>Sources: Capital IQ, Deloitte, Persistence Market Research, Morningstar Research, Yahoo Finance</a:t>
            </a:r>
          </a:p>
          <a:p>
            <a:endParaRPr lang="en-CA"/>
          </a:p>
        </p:txBody>
      </p:sp>
      <p:sp>
        <p:nvSpPr>
          <p:cNvPr id="6" name="Title 5">
            <a:extLst>
              <a:ext uri="{FF2B5EF4-FFF2-40B4-BE49-F238E27FC236}">
                <a16:creationId xmlns:a16="http://schemas.microsoft.com/office/drawing/2014/main" id="{DAC82568-320A-46A5-93F6-80CA3154D7E7}"/>
              </a:ext>
            </a:extLst>
          </p:cNvPr>
          <p:cNvSpPr>
            <a:spLocks noGrp="1"/>
          </p:cNvSpPr>
          <p:nvPr>
            <p:ph type="title"/>
          </p:nvPr>
        </p:nvSpPr>
        <p:spPr/>
        <p:txBody>
          <a:bodyPr/>
          <a:lstStyle/>
          <a:p>
            <a:r>
              <a:rPr lang="en-CA" sz="2000"/>
              <a:t>External Analysis II.</a:t>
            </a:r>
          </a:p>
        </p:txBody>
      </p:sp>
      <p:pic>
        <p:nvPicPr>
          <p:cNvPr id="8" name="Picture 2" descr="HCA Healthcare美国医疗保健提供商和医院运营商Logo - 云瑞Logo资源库">
            <a:extLst>
              <a:ext uri="{FF2B5EF4-FFF2-40B4-BE49-F238E27FC236}">
                <a16:creationId xmlns:a16="http://schemas.microsoft.com/office/drawing/2014/main" id="{D91E1396-3132-6331-9FDC-A5284F5573B3}"/>
              </a:ext>
            </a:extLst>
          </p:cNvPr>
          <p:cNvPicPr>
            <a:picLocks noGrp="1" noRo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3F914F0-778C-3DA3-1B7B-74F7D1C59CA3}"/>
              </a:ext>
            </a:extLst>
          </p:cNvPr>
          <p:cNvSpPr/>
          <p:nvPr/>
        </p:nvSpPr>
        <p:spPr>
          <a:xfrm>
            <a:off x="503328" y="1549527"/>
            <a:ext cx="8280400" cy="1278000"/>
          </a:xfrm>
          <a:prstGeom prst="rect">
            <a:avLst/>
          </a:prstGeom>
          <a:solidFill>
            <a:schemeClr val="bg1"/>
          </a:solidFill>
          <a:ln>
            <a:solidFill>
              <a:schemeClr val="tx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EE5E68-35FD-CE74-685C-F0C4170E8E3E}"/>
              </a:ext>
            </a:extLst>
          </p:cNvPr>
          <p:cNvSpPr/>
          <p:nvPr/>
        </p:nvSpPr>
        <p:spPr>
          <a:xfrm>
            <a:off x="503327" y="3067897"/>
            <a:ext cx="8280400" cy="1278000"/>
          </a:xfrm>
          <a:prstGeom prst="rect">
            <a:avLst/>
          </a:prstGeom>
          <a:solidFill>
            <a:schemeClr val="bg1"/>
          </a:solidFill>
          <a:ln>
            <a:solidFill>
              <a:schemeClr val="tx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9FFE7B-E961-1A71-9C63-29F54FB6C2FE}"/>
              </a:ext>
            </a:extLst>
          </p:cNvPr>
          <p:cNvSpPr/>
          <p:nvPr/>
        </p:nvSpPr>
        <p:spPr>
          <a:xfrm>
            <a:off x="503327" y="4595607"/>
            <a:ext cx="8326227" cy="1278000"/>
          </a:xfrm>
          <a:prstGeom prst="rect">
            <a:avLst/>
          </a:prstGeom>
          <a:solidFill>
            <a:schemeClr val="bg1"/>
          </a:solidFill>
          <a:ln>
            <a:solidFill>
              <a:schemeClr val="tx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FF10B5-4486-8733-9DD8-9AD3C6A4593F}"/>
              </a:ext>
            </a:extLst>
          </p:cNvPr>
          <p:cNvSpPr/>
          <p:nvPr/>
        </p:nvSpPr>
        <p:spPr>
          <a:xfrm>
            <a:off x="609180" y="1405018"/>
            <a:ext cx="1152000" cy="30299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bg1"/>
                </a:solidFill>
              </a:rPr>
              <a:t>Big Players</a:t>
            </a:r>
          </a:p>
        </p:txBody>
      </p:sp>
      <p:sp>
        <p:nvSpPr>
          <p:cNvPr id="42" name="Rectangle 41">
            <a:extLst>
              <a:ext uri="{FF2B5EF4-FFF2-40B4-BE49-F238E27FC236}">
                <a16:creationId xmlns:a16="http://schemas.microsoft.com/office/drawing/2014/main" id="{F6BB707C-EA75-A8C5-DB33-C92566B109FE}"/>
              </a:ext>
            </a:extLst>
          </p:cNvPr>
          <p:cNvSpPr/>
          <p:nvPr/>
        </p:nvSpPr>
        <p:spPr>
          <a:xfrm>
            <a:off x="644538" y="2927266"/>
            <a:ext cx="1116642" cy="30299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bg1"/>
                </a:solidFill>
              </a:rPr>
              <a:t>Mid-Market</a:t>
            </a:r>
          </a:p>
        </p:txBody>
      </p:sp>
      <p:sp>
        <p:nvSpPr>
          <p:cNvPr id="43" name="Rectangle 42">
            <a:extLst>
              <a:ext uri="{FF2B5EF4-FFF2-40B4-BE49-F238E27FC236}">
                <a16:creationId xmlns:a16="http://schemas.microsoft.com/office/drawing/2014/main" id="{2D194244-74BD-248D-C34E-4A47A59EB9CA}"/>
              </a:ext>
            </a:extLst>
          </p:cNvPr>
          <p:cNvSpPr/>
          <p:nvPr/>
        </p:nvSpPr>
        <p:spPr>
          <a:xfrm>
            <a:off x="644538" y="4454976"/>
            <a:ext cx="1116642" cy="30299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chemeClr val="bg1"/>
                </a:solidFill>
              </a:rPr>
              <a:t>Start-Ups</a:t>
            </a:r>
          </a:p>
        </p:txBody>
      </p:sp>
      <p:sp>
        <p:nvSpPr>
          <p:cNvPr id="44" name="Rectangle 43">
            <a:extLst>
              <a:ext uri="{FF2B5EF4-FFF2-40B4-BE49-F238E27FC236}">
                <a16:creationId xmlns:a16="http://schemas.microsoft.com/office/drawing/2014/main" id="{22F62BB2-9674-9D19-60E3-2EC3FF395D40}"/>
              </a:ext>
            </a:extLst>
          </p:cNvPr>
          <p:cNvSpPr/>
          <p:nvPr/>
        </p:nvSpPr>
        <p:spPr>
          <a:xfrm>
            <a:off x="3397421" y="1299817"/>
            <a:ext cx="1427760" cy="437131"/>
          </a:xfrm>
          <a:prstGeom prst="rect">
            <a:avLst/>
          </a:prstGeom>
          <a:solidFill>
            <a:srgbClr val="E5E5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0000"/>
                </a:solidFill>
              </a:rPr>
              <a:t>Impact on HCA</a:t>
            </a:r>
          </a:p>
        </p:txBody>
      </p:sp>
      <p:sp>
        <p:nvSpPr>
          <p:cNvPr id="45" name="Rectangle 44">
            <a:extLst>
              <a:ext uri="{FF2B5EF4-FFF2-40B4-BE49-F238E27FC236}">
                <a16:creationId xmlns:a16="http://schemas.microsoft.com/office/drawing/2014/main" id="{6E4A8667-0EA9-1851-142A-23C612855E6B}"/>
              </a:ext>
            </a:extLst>
          </p:cNvPr>
          <p:cNvSpPr/>
          <p:nvPr/>
        </p:nvSpPr>
        <p:spPr>
          <a:xfrm>
            <a:off x="1974897" y="1274638"/>
            <a:ext cx="1152000" cy="437131"/>
          </a:xfrm>
          <a:prstGeom prst="rect">
            <a:avLst/>
          </a:prstGeom>
          <a:solidFill>
            <a:srgbClr val="E5E5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0000"/>
                </a:solidFill>
              </a:rPr>
              <a:t>Target</a:t>
            </a:r>
          </a:p>
        </p:txBody>
      </p:sp>
      <p:sp>
        <p:nvSpPr>
          <p:cNvPr id="49" name="TextBox 48">
            <a:extLst>
              <a:ext uri="{FF2B5EF4-FFF2-40B4-BE49-F238E27FC236}">
                <a16:creationId xmlns:a16="http://schemas.microsoft.com/office/drawing/2014/main" id="{78C6ABA8-60A0-7963-A090-2CEAFA77AAEA}"/>
              </a:ext>
            </a:extLst>
          </p:cNvPr>
          <p:cNvSpPr txBox="1"/>
          <p:nvPr/>
        </p:nvSpPr>
        <p:spPr>
          <a:xfrm>
            <a:off x="1824002" y="1784024"/>
            <a:ext cx="1445254" cy="1015663"/>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Broad geographic presence and dominance in acute care and specialty services.</a:t>
            </a:r>
          </a:p>
        </p:txBody>
      </p:sp>
      <p:sp>
        <p:nvSpPr>
          <p:cNvPr id="50" name="TextBox 49">
            <a:extLst>
              <a:ext uri="{FF2B5EF4-FFF2-40B4-BE49-F238E27FC236}">
                <a16:creationId xmlns:a16="http://schemas.microsoft.com/office/drawing/2014/main" id="{9B2A4991-75A8-07FA-3749-41CA854BF786}"/>
              </a:ext>
            </a:extLst>
          </p:cNvPr>
          <p:cNvSpPr txBox="1"/>
          <p:nvPr/>
        </p:nvSpPr>
        <p:spPr>
          <a:xfrm>
            <a:off x="1934181" y="3115006"/>
            <a:ext cx="1224896"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Focused on affordability and regional accessibility in rural and suburban areas.</a:t>
            </a:r>
          </a:p>
        </p:txBody>
      </p:sp>
      <p:sp>
        <p:nvSpPr>
          <p:cNvPr id="51" name="TextBox 50">
            <a:extLst>
              <a:ext uri="{FF2B5EF4-FFF2-40B4-BE49-F238E27FC236}">
                <a16:creationId xmlns:a16="http://schemas.microsoft.com/office/drawing/2014/main" id="{0DD6E4D2-4944-76CC-EBA0-D98EE5AF8D6A}"/>
              </a:ext>
            </a:extLst>
          </p:cNvPr>
          <p:cNvSpPr txBox="1"/>
          <p:nvPr/>
        </p:nvSpPr>
        <p:spPr>
          <a:xfrm>
            <a:off x="1950423" y="4595607"/>
            <a:ext cx="1318833"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Technology-driven models and value-based care tailored to specific demographics like Medicare patients.</a:t>
            </a:r>
          </a:p>
        </p:txBody>
      </p:sp>
      <p:sp>
        <p:nvSpPr>
          <p:cNvPr id="58" name="TextBox 57">
            <a:extLst>
              <a:ext uri="{FF2B5EF4-FFF2-40B4-BE49-F238E27FC236}">
                <a16:creationId xmlns:a16="http://schemas.microsoft.com/office/drawing/2014/main" id="{2D4C9C0C-3291-7B2F-D374-D73022B501EA}"/>
              </a:ext>
            </a:extLst>
          </p:cNvPr>
          <p:cNvSpPr txBox="1"/>
          <p:nvPr/>
        </p:nvSpPr>
        <p:spPr>
          <a:xfrm>
            <a:off x="3397421" y="3115006"/>
            <a:ext cx="1431602"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Challenges HCA to expand into smaller markets and maintain cost-efficiency to compete effectively.</a:t>
            </a:r>
          </a:p>
        </p:txBody>
      </p:sp>
      <p:sp>
        <p:nvSpPr>
          <p:cNvPr id="59" name="TextBox 58">
            <a:extLst>
              <a:ext uri="{FF2B5EF4-FFF2-40B4-BE49-F238E27FC236}">
                <a16:creationId xmlns:a16="http://schemas.microsoft.com/office/drawing/2014/main" id="{EA609AC7-23CD-7A19-60B8-DB160B9E11E4}"/>
              </a:ext>
            </a:extLst>
          </p:cNvPr>
          <p:cNvSpPr txBox="1"/>
          <p:nvPr/>
        </p:nvSpPr>
        <p:spPr>
          <a:xfrm>
            <a:off x="3411432" y="4612934"/>
            <a:ext cx="1498713"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Pressures HCA to integrate digital health solutions and adopt patient-centric care models to retain market share.</a:t>
            </a:r>
          </a:p>
        </p:txBody>
      </p:sp>
      <p:sp>
        <p:nvSpPr>
          <p:cNvPr id="60" name="TextBox 59">
            <a:extLst>
              <a:ext uri="{FF2B5EF4-FFF2-40B4-BE49-F238E27FC236}">
                <a16:creationId xmlns:a16="http://schemas.microsoft.com/office/drawing/2014/main" id="{B8B718DC-AFAE-CE89-CBF4-1ECAAAF3830F}"/>
              </a:ext>
            </a:extLst>
          </p:cNvPr>
          <p:cNvSpPr txBox="1"/>
          <p:nvPr/>
        </p:nvSpPr>
        <p:spPr>
          <a:xfrm>
            <a:off x="3312455" y="1789323"/>
            <a:ext cx="1597691" cy="1015663"/>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 Forces HCA to expand service offerings and strengthen its competitive positioning in urban markets.</a:t>
            </a:r>
          </a:p>
        </p:txBody>
      </p:sp>
      <p:pic>
        <p:nvPicPr>
          <p:cNvPr id="64" name="Picture 63" descr="A black background with red text&#10;&#10;Description automatically generated">
            <a:extLst>
              <a:ext uri="{FF2B5EF4-FFF2-40B4-BE49-F238E27FC236}">
                <a16:creationId xmlns:a16="http://schemas.microsoft.com/office/drawing/2014/main" id="{0EC792B3-BE8D-A049-4014-1F39F299B83A}"/>
              </a:ext>
            </a:extLst>
          </p:cNvPr>
          <p:cNvPicPr>
            <a:picLocks noChangeAspect="1"/>
          </p:cNvPicPr>
          <p:nvPr/>
        </p:nvPicPr>
        <p:blipFill>
          <a:blip r:embed="rId3"/>
          <a:stretch>
            <a:fillRect/>
          </a:stretch>
        </p:blipFill>
        <p:spPr>
          <a:xfrm>
            <a:off x="770119" y="1649265"/>
            <a:ext cx="1278001" cy="1278001"/>
          </a:xfrm>
          <a:prstGeom prst="rect">
            <a:avLst/>
          </a:prstGeom>
        </p:spPr>
      </p:pic>
      <p:pic>
        <p:nvPicPr>
          <p:cNvPr id="66" name="Picture 65" descr="A logo with blue and orange circles&#10;&#10;Description automatically generated">
            <a:extLst>
              <a:ext uri="{FF2B5EF4-FFF2-40B4-BE49-F238E27FC236}">
                <a16:creationId xmlns:a16="http://schemas.microsoft.com/office/drawing/2014/main" id="{ABFBBB3C-03A6-CA79-6853-BA5F04AE5CC1}"/>
              </a:ext>
            </a:extLst>
          </p:cNvPr>
          <p:cNvPicPr>
            <a:picLocks noChangeAspect="1"/>
          </p:cNvPicPr>
          <p:nvPr/>
        </p:nvPicPr>
        <p:blipFill>
          <a:blip r:embed="rId4"/>
          <a:stretch>
            <a:fillRect/>
          </a:stretch>
        </p:blipFill>
        <p:spPr>
          <a:xfrm>
            <a:off x="427413" y="1698507"/>
            <a:ext cx="979112" cy="499755"/>
          </a:xfrm>
          <a:prstGeom prst="rect">
            <a:avLst/>
          </a:prstGeom>
        </p:spPr>
      </p:pic>
      <p:pic>
        <p:nvPicPr>
          <p:cNvPr id="69" name="Graphic 68">
            <a:extLst>
              <a:ext uri="{FF2B5EF4-FFF2-40B4-BE49-F238E27FC236}">
                <a16:creationId xmlns:a16="http://schemas.microsoft.com/office/drawing/2014/main" id="{A666D830-3182-3FBE-BC23-0892DAC567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481" y="2471704"/>
            <a:ext cx="1304944" cy="326236"/>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FB62114D-F439-7FE5-6610-6CB30E1841DE}"/>
              </a:ext>
            </a:extLst>
          </p:cNvPr>
          <p:cNvPicPr>
            <a:picLocks noChangeAspect="1"/>
          </p:cNvPicPr>
          <p:nvPr/>
        </p:nvPicPr>
        <p:blipFill>
          <a:blip r:embed="rId7"/>
          <a:stretch>
            <a:fillRect/>
          </a:stretch>
        </p:blipFill>
        <p:spPr>
          <a:xfrm>
            <a:off x="593481" y="3306282"/>
            <a:ext cx="1123513" cy="305455"/>
          </a:xfrm>
          <a:prstGeom prst="rect">
            <a:avLst/>
          </a:prstGeom>
        </p:spPr>
      </p:pic>
      <p:pic>
        <p:nvPicPr>
          <p:cNvPr id="73" name="Picture 72" descr="A black background with a black square&#10;&#10;Description automatically generated with medium confidence">
            <a:extLst>
              <a:ext uri="{FF2B5EF4-FFF2-40B4-BE49-F238E27FC236}">
                <a16:creationId xmlns:a16="http://schemas.microsoft.com/office/drawing/2014/main" id="{99DB9EEA-A8B5-1ECE-2B48-B8E395CA7C3D}"/>
              </a:ext>
            </a:extLst>
          </p:cNvPr>
          <p:cNvPicPr>
            <a:picLocks noChangeAspect="1"/>
          </p:cNvPicPr>
          <p:nvPr/>
        </p:nvPicPr>
        <p:blipFill>
          <a:blip r:embed="rId8"/>
          <a:stretch>
            <a:fillRect/>
          </a:stretch>
        </p:blipFill>
        <p:spPr>
          <a:xfrm>
            <a:off x="503327" y="3929074"/>
            <a:ext cx="1587500" cy="368300"/>
          </a:xfrm>
          <a:prstGeom prst="rect">
            <a:avLst/>
          </a:prstGeom>
        </p:spPr>
      </p:pic>
      <p:pic>
        <p:nvPicPr>
          <p:cNvPr id="75" name="Picture 74" descr="A blue and black logo&#10;&#10;Description automatically generated">
            <a:extLst>
              <a:ext uri="{FF2B5EF4-FFF2-40B4-BE49-F238E27FC236}">
                <a16:creationId xmlns:a16="http://schemas.microsoft.com/office/drawing/2014/main" id="{33848342-F752-5A1C-7F74-757E9F8C013C}"/>
              </a:ext>
            </a:extLst>
          </p:cNvPr>
          <p:cNvPicPr>
            <a:picLocks noChangeAspect="1"/>
          </p:cNvPicPr>
          <p:nvPr/>
        </p:nvPicPr>
        <p:blipFill>
          <a:blip r:embed="rId9"/>
          <a:stretch>
            <a:fillRect/>
          </a:stretch>
        </p:blipFill>
        <p:spPr>
          <a:xfrm>
            <a:off x="552206" y="3707010"/>
            <a:ext cx="1271796" cy="233494"/>
          </a:xfrm>
          <a:prstGeom prst="rect">
            <a:avLst/>
          </a:prstGeom>
        </p:spPr>
      </p:pic>
      <p:pic>
        <p:nvPicPr>
          <p:cNvPr id="77" name="Picture 76" descr="A logo with colorful circles&#10;&#10;Description automatically generated">
            <a:extLst>
              <a:ext uri="{FF2B5EF4-FFF2-40B4-BE49-F238E27FC236}">
                <a16:creationId xmlns:a16="http://schemas.microsoft.com/office/drawing/2014/main" id="{79D685AA-2C1A-9D59-6674-5C2E6ACD792F}"/>
              </a:ext>
            </a:extLst>
          </p:cNvPr>
          <p:cNvPicPr>
            <a:picLocks noChangeAspect="1"/>
          </p:cNvPicPr>
          <p:nvPr/>
        </p:nvPicPr>
        <p:blipFill>
          <a:blip r:embed="rId10"/>
          <a:stretch>
            <a:fillRect/>
          </a:stretch>
        </p:blipFill>
        <p:spPr>
          <a:xfrm>
            <a:off x="548086" y="5078937"/>
            <a:ext cx="735644" cy="409589"/>
          </a:xfrm>
          <a:prstGeom prst="rect">
            <a:avLst/>
          </a:prstGeom>
        </p:spPr>
      </p:pic>
      <p:pic>
        <p:nvPicPr>
          <p:cNvPr id="79" name="Picture 78" descr="A green and black sign with text&#10;&#10;Description automatically generated">
            <a:extLst>
              <a:ext uri="{FF2B5EF4-FFF2-40B4-BE49-F238E27FC236}">
                <a16:creationId xmlns:a16="http://schemas.microsoft.com/office/drawing/2014/main" id="{E9A61109-E91F-260E-16FB-61C536FDE4EB}"/>
              </a:ext>
            </a:extLst>
          </p:cNvPr>
          <p:cNvPicPr>
            <a:picLocks noChangeAspect="1"/>
          </p:cNvPicPr>
          <p:nvPr/>
        </p:nvPicPr>
        <p:blipFill>
          <a:blip r:embed="rId11"/>
          <a:stretch>
            <a:fillRect/>
          </a:stretch>
        </p:blipFill>
        <p:spPr>
          <a:xfrm>
            <a:off x="1090649" y="5538324"/>
            <a:ext cx="913199" cy="302997"/>
          </a:xfrm>
          <a:prstGeom prst="rect">
            <a:avLst/>
          </a:prstGeom>
        </p:spPr>
      </p:pic>
      <p:pic>
        <p:nvPicPr>
          <p:cNvPr id="81" name="Picture 80" descr="A black and grey logo&#10;&#10;Description automatically generated">
            <a:extLst>
              <a:ext uri="{FF2B5EF4-FFF2-40B4-BE49-F238E27FC236}">
                <a16:creationId xmlns:a16="http://schemas.microsoft.com/office/drawing/2014/main" id="{F068E005-ACB7-CB69-3857-EA28FF605C45}"/>
              </a:ext>
            </a:extLst>
          </p:cNvPr>
          <p:cNvPicPr>
            <a:picLocks noChangeAspect="1"/>
          </p:cNvPicPr>
          <p:nvPr/>
        </p:nvPicPr>
        <p:blipFill>
          <a:blip r:embed="rId12"/>
          <a:stretch>
            <a:fillRect/>
          </a:stretch>
        </p:blipFill>
        <p:spPr>
          <a:xfrm>
            <a:off x="548086" y="4819050"/>
            <a:ext cx="1085126" cy="268446"/>
          </a:xfrm>
          <a:prstGeom prst="rect">
            <a:avLst/>
          </a:prstGeom>
        </p:spPr>
      </p:pic>
      <p:pic>
        <p:nvPicPr>
          <p:cNvPr id="10" name="Picture 9" descr="A white background with black dots&#10;&#10;Description automatically generated">
            <a:extLst>
              <a:ext uri="{FF2B5EF4-FFF2-40B4-BE49-F238E27FC236}">
                <a16:creationId xmlns:a16="http://schemas.microsoft.com/office/drawing/2014/main" id="{47248675-7DA8-DCE9-CC63-F43A2480BC35}"/>
              </a:ext>
            </a:extLst>
          </p:cNvPr>
          <p:cNvPicPr>
            <a:picLocks noChangeAspect="1"/>
          </p:cNvPicPr>
          <p:nvPr/>
        </p:nvPicPr>
        <p:blipFill>
          <a:blip r:embed="rId13"/>
          <a:stretch>
            <a:fillRect/>
          </a:stretch>
        </p:blipFill>
        <p:spPr>
          <a:xfrm>
            <a:off x="6557995" y="6263374"/>
            <a:ext cx="2006192" cy="334278"/>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B2FF9E84-C7D5-C418-6CD8-3C1BDC0E1D54}"/>
              </a:ext>
            </a:extLst>
          </p:cNvPr>
          <p:cNvPicPr>
            <a:picLocks noChangeAspect="1"/>
          </p:cNvPicPr>
          <p:nvPr/>
        </p:nvPicPr>
        <p:blipFill>
          <a:blip r:embed="rId13"/>
          <a:stretch>
            <a:fillRect/>
          </a:stretch>
        </p:blipFill>
        <p:spPr>
          <a:xfrm>
            <a:off x="6710395" y="6415774"/>
            <a:ext cx="2006192" cy="334278"/>
          </a:xfrm>
          <a:prstGeom prst="rect">
            <a:avLst/>
          </a:prstGeom>
        </p:spPr>
      </p:pic>
      <p:sp>
        <p:nvSpPr>
          <p:cNvPr id="16" name="Rectangle 15">
            <a:extLst>
              <a:ext uri="{FF2B5EF4-FFF2-40B4-BE49-F238E27FC236}">
                <a16:creationId xmlns:a16="http://schemas.microsoft.com/office/drawing/2014/main" id="{55B7A0FC-813B-0845-53F8-3135614C056D}"/>
              </a:ext>
            </a:extLst>
          </p:cNvPr>
          <p:cNvSpPr/>
          <p:nvPr/>
        </p:nvSpPr>
        <p:spPr>
          <a:xfrm>
            <a:off x="5252769" y="1299816"/>
            <a:ext cx="1427760" cy="437131"/>
          </a:xfrm>
          <a:prstGeom prst="rect">
            <a:avLst/>
          </a:prstGeom>
          <a:solidFill>
            <a:srgbClr val="E5E5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0000"/>
                </a:solidFill>
              </a:rPr>
              <a:t>Key Differentiator</a:t>
            </a:r>
          </a:p>
        </p:txBody>
      </p:sp>
      <p:sp>
        <p:nvSpPr>
          <p:cNvPr id="17" name="Rectangle 16">
            <a:extLst>
              <a:ext uri="{FF2B5EF4-FFF2-40B4-BE49-F238E27FC236}">
                <a16:creationId xmlns:a16="http://schemas.microsoft.com/office/drawing/2014/main" id="{23722452-4503-8B0E-F97D-9A7E93613FCA}"/>
              </a:ext>
            </a:extLst>
          </p:cNvPr>
          <p:cNvSpPr/>
          <p:nvPr/>
        </p:nvSpPr>
        <p:spPr>
          <a:xfrm>
            <a:off x="7164657" y="1296385"/>
            <a:ext cx="1427760" cy="437131"/>
          </a:xfrm>
          <a:prstGeom prst="rect">
            <a:avLst/>
          </a:prstGeom>
          <a:solidFill>
            <a:srgbClr val="E5E5E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a:solidFill>
                  <a:srgbClr val="000000"/>
                </a:solidFill>
              </a:rPr>
              <a:t>Growth Potential</a:t>
            </a:r>
          </a:p>
        </p:txBody>
      </p:sp>
      <p:sp>
        <p:nvSpPr>
          <p:cNvPr id="18" name="TextBox 17">
            <a:extLst>
              <a:ext uri="{FF2B5EF4-FFF2-40B4-BE49-F238E27FC236}">
                <a16:creationId xmlns:a16="http://schemas.microsoft.com/office/drawing/2014/main" id="{E1289F50-E62E-0213-EEEC-2F6F220387F5}"/>
              </a:ext>
            </a:extLst>
          </p:cNvPr>
          <p:cNvSpPr txBox="1"/>
          <p:nvPr/>
        </p:nvSpPr>
        <p:spPr>
          <a:xfrm>
            <a:off x="5196072" y="1946259"/>
            <a:ext cx="1597691" cy="646331"/>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Established scale and strong payer relationships.</a:t>
            </a:r>
          </a:p>
        </p:txBody>
      </p:sp>
      <p:sp>
        <p:nvSpPr>
          <p:cNvPr id="19" name="TextBox 18">
            <a:extLst>
              <a:ext uri="{FF2B5EF4-FFF2-40B4-BE49-F238E27FC236}">
                <a16:creationId xmlns:a16="http://schemas.microsoft.com/office/drawing/2014/main" id="{2E6A1C3D-4477-5CEF-3604-8D6413DF6A23}"/>
              </a:ext>
            </a:extLst>
          </p:cNvPr>
          <p:cNvSpPr txBox="1"/>
          <p:nvPr/>
        </p:nvSpPr>
        <p:spPr>
          <a:xfrm>
            <a:off x="5167803" y="3313287"/>
            <a:ext cx="1597691" cy="646331"/>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Cost-effective models and localized care delivery.</a:t>
            </a:r>
          </a:p>
        </p:txBody>
      </p:sp>
      <p:sp>
        <p:nvSpPr>
          <p:cNvPr id="20" name="TextBox 19">
            <a:extLst>
              <a:ext uri="{FF2B5EF4-FFF2-40B4-BE49-F238E27FC236}">
                <a16:creationId xmlns:a16="http://schemas.microsoft.com/office/drawing/2014/main" id="{0F75983E-9DF4-519E-6EB4-78B87EB5A775}"/>
              </a:ext>
            </a:extLst>
          </p:cNvPr>
          <p:cNvSpPr txBox="1"/>
          <p:nvPr/>
        </p:nvSpPr>
        <p:spPr>
          <a:xfrm>
            <a:off x="5196072" y="4876721"/>
            <a:ext cx="1597691" cy="646331"/>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Digital-first approach with emphasis on convenience.</a:t>
            </a:r>
          </a:p>
        </p:txBody>
      </p:sp>
      <p:sp>
        <p:nvSpPr>
          <p:cNvPr id="61" name="TextBox 60">
            <a:extLst>
              <a:ext uri="{FF2B5EF4-FFF2-40B4-BE49-F238E27FC236}">
                <a16:creationId xmlns:a16="http://schemas.microsoft.com/office/drawing/2014/main" id="{362A7929-EE43-4970-FEDB-74F11732A441}"/>
              </a:ext>
            </a:extLst>
          </p:cNvPr>
          <p:cNvSpPr txBox="1"/>
          <p:nvPr/>
        </p:nvSpPr>
        <p:spPr>
          <a:xfrm>
            <a:off x="7079689" y="1801221"/>
            <a:ext cx="1597691" cy="830997"/>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Moderate: Expansion relies on acquisitions and market saturation in established regions.</a:t>
            </a:r>
          </a:p>
        </p:txBody>
      </p:sp>
      <p:sp>
        <p:nvSpPr>
          <p:cNvPr id="21" name="TextBox 20">
            <a:extLst>
              <a:ext uri="{FF2B5EF4-FFF2-40B4-BE49-F238E27FC236}">
                <a16:creationId xmlns:a16="http://schemas.microsoft.com/office/drawing/2014/main" id="{FE25E8B3-4162-6B3C-6707-A9C3CFAA16BA}"/>
              </a:ext>
            </a:extLst>
          </p:cNvPr>
          <p:cNvSpPr txBox="1"/>
          <p:nvPr/>
        </p:nvSpPr>
        <p:spPr>
          <a:xfrm>
            <a:off x="7104274" y="3090921"/>
            <a:ext cx="1597691"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High: Growing demand for affordable care in underserved areas provides significant expansion opportunities.</a:t>
            </a:r>
          </a:p>
        </p:txBody>
      </p:sp>
      <p:sp>
        <p:nvSpPr>
          <p:cNvPr id="22" name="TextBox 21">
            <a:extLst>
              <a:ext uri="{FF2B5EF4-FFF2-40B4-BE49-F238E27FC236}">
                <a16:creationId xmlns:a16="http://schemas.microsoft.com/office/drawing/2014/main" id="{DEEAF947-C4D1-9EB8-24A4-8DB9258A157B}"/>
              </a:ext>
            </a:extLst>
          </p:cNvPr>
          <p:cNvSpPr txBox="1"/>
          <p:nvPr/>
        </p:nvSpPr>
        <p:spPr>
          <a:xfrm>
            <a:off x="7159719" y="4619951"/>
            <a:ext cx="1597691" cy="1200329"/>
          </a:xfrm>
          <a:prstGeom prst="rect">
            <a:avLst/>
          </a:prstGeom>
          <a:noFill/>
        </p:spPr>
        <p:txBody>
          <a:bodyPr wrap="square" rtlCol="0">
            <a:spAutoFit/>
          </a:bodyPr>
          <a:lstStyle/>
          <a:p>
            <a:pPr algn="ctr"/>
            <a:r>
              <a:rPr lang="en-CA" sz="1200">
                <a:solidFill>
                  <a:srgbClr val="0E0E0E"/>
                </a:solidFill>
                <a:effectLst/>
                <a:latin typeface="Garamond" panose="02020404030301010803" pitchFamily="18" charset="0"/>
              </a:rPr>
              <a:t>Very High: Rapid adoption of digital health and value-based care offers scalable growth in emerging markets.</a:t>
            </a:r>
          </a:p>
        </p:txBody>
      </p:sp>
      <p:pic>
        <p:nvPicPr>
          <p:cNvPr id="23" name="Picture 22" descr="A white background with black dots&#10;&#10;Description automatically generated">
            <a:extLst>
              <a:ext uri="{FF2B5EF4-FFF2-40B4-BE49-F238E27FC236}">
                <a16:creationId xmlns:a16="http://schemas.microsoft.com/office/drawing/2014/main" id="{55017965-C1DE-6989-644A-E94543298564}"/>
              </a:ext>
            </a:extLst>
          </p:cNvPr>
          <p:cNvPicPr>
            <a:picLocks noChangeAspect="1"/>
          </p:cNvPicPr>
          <p:nvPr/>
        </p:nvPicPr>
        <p:blipFill>
          <a:blip r:embed="rId13"/>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2411235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E4EDBF8-94C0-3DFA-B022-E8040601BC64}"/>
            </a:ext>
          </a:extLst>
        </p:cNvPr>
        <p:cNvGrpSpPr/>
        <p:nvPr/>
      </p:nvGrpSpPr>
      <p:grpSpPr>
        <a:xfrm>
          <a:off x="0" y="0"/>
          <a:ext cx="0" cy="0"/>
          <a:chOff x="0" y="0"/>
          <a:chExt cx="0" cy="0"/>
        </a:xfrm>
      </p:grpSpPr>
      <p:sp>
        <p:nvSpPr>
          <p:cNvPr id="158" name="Google Shape;158;p15">
            <a:extLst>
              <a:ext uri="{FF2B5EF4-FFF2-40B4-BE49-F238E27FC236}">
                <a16:creationId xmlns:a16="http://schemas.microsoft.com/office/drawing/2014/main" id="{AA3D31B0-FFA2-2886-D195-7750AE52C854}"/>
              </a:ext>
            </a:extLst>
          </p:cNvPr>
          <p:cNvSpPr txBox="1">
            <a:spLocks noGrp="1"/>
          </p:cNvSpPr>
          <p:nvPr>
            <p:ph type="body" idx="1"/>
          </p:nvPr>
        </p:nvSpPr>
        <p:spPr>
          <a:xfrm>
            <a:off x="1244799" y="2849663"/>
            <a:ext cx="2753996" cy="904240"/>
          </a:xfrm>
          <a:prstGeom prst="rect">
            <a:avLst/>
          </a:prstGeom>
          <a:noFill/>
          <a:ln>
            <a:noFill/>
          </a:ln>
        </p:spPr>
        <p:txBody>
          <a:bodyPr spcFirstLastPara="1" wrap="square" lIns="0" tIns="0" rIns="0" bIns="0" anchor="t" anchorCtr="0">
            <a:normAutofit lnSpcReduction="10000"/>
          </a:bodyPr>
          <a:lstStyle/>
          <a:p>
            <a:pPr marL="0" lvl="0" indent="0" algn="l" rtl="0">
              <a:lnSpc>
                <a:spcPct val="100000"/>
              </a:lnSpc>
              <a:spcBef>
                <a:spcPts val="0"/>
              </a:spcBef>
              <a:spcAft>
                <a:spcPts val="0"/>
              </a:spcAft>
              <a:buSzPts val="6000"/>
              <a:buNone/>
            </a:pPr>
            <a:r>
              <a:rPr lang="en-CA"/>
              <a:t>II. </a:t>
            </a:r>
            <a:endParaRPr/>
          </a:p>
        </p:txBody>
      </p:sp>
      <p:sp>
        <p:nvSpPr>
          <p:cNvPr id="159" name="Google Shape;159;p15">
            <a:extLst>
              <a:ext uri="{FF2B5EF4-FFF2-40B4-BE49-F238E27FC236}">
                <a16:creationId xmlns:a16="http://schemas.microsoft.com/office/drawing/2014/main" id="{93CBD4E2-51D1-28FD-69FC-F494E9B40C08}"/>
              </a:ext>
            </a:extLst>
          </p:cNvPr>
          <p:cNvSpPr txBox="1">
            <a:spLocks noGrp="1"/>
          </p:cNvSpPr>
          <p:nvPr>
            <p:ph type="body" idx="2"/>
          </p:nvPr>
        </p:nvSpPr>
        <p:spPr>
          <a:xfrm>
            <a:off x="1244799" y="3757531"/>
            <a:ext cx="2753996" cy="739919"/>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SzPts val="2400"/>
              <a:buNone/>
            </a:pPr>
            <a:r>
              <a:rPr lang="en-CA"/>
              <a:t>Thesis</a:t>
            </a:r>
            <a:endParaRPr/>
          </a:p>
        </p:txBody>
      </p:sp>
      <p:pic>
        <p:nvPicPr>
          <p:cNvPr id="2" name="Picture 1" descr="A white background with black dots&#10;&#10;Description automatically generated">
            <a:extLst>
              <a:ext uri="{FF2B5EF4-FFF2-40B4-BE49-F238E27FC236}">
                <a16:creationId xmlns:a16="http://schemas.microsoft.com/office/drawing/2014/main" id="{0875D8EF-3C88-5CB8-0648-698D9EFC4A1B}"/>
              </a:ext>
            </a:extLst>
          </p:cNvPr>
          <p:cNvPicPr>
            <a:picLocks noChangeAspect="1"/>
          </p:cNvPicPr>
          <p:nvPr/>
        </p:nvPicPr>
        <p:blipFill>
          <a:blip r:embed="rId3"/>
          <a:stretch>
            <a:fillRect/>
          </a:stretch>
        </p:blipFill>
        <p:spPr>
          <a:xfrm>
            <a:off x="6557995" y="6263373"/>
            <a:ext cx="2121548" cy="353499"/>
          </a:xfrm>
          <a:prstGeom prst="rect">
            <a:avLst/>
          </a:prstGeom>
        </p:spPr>
      </p:pic>
    </p:spTree>
    <p:extLst>
      <p:ext uri="{BB962C8B-B14F-4D97-AF65-F5344CB8AC3E}">
        <p14:creationId xmlns:p14="http://schemas.microsoft.com/office/powerpoint/2010/main" val="2350220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26A0B-33CA-5920-E218-CD526A1637A8}"/>
              </a:ext>
            </a:extLst>
          </p:cNvPr>
          <p:cNvSpPr>
            <a:spLocks noGrp="1"/>
          </p:cNvSpPr>
          <p:nvPr>
            <p:ph type="title"/>
          </p:nvPr>
        </p:nvSpPr>
        <p:spPr>
          <a:noFill/>
        </p:spPr>
        <p:txBody>
          <a:bodyPr/>
          <a:lstStyle/>
          <a:p>
            <a:r>
              <a:rPr lang="en-CA" sz="2000"/>
              <a:t>Thesis I: Expanding Markets Lead to Bullish Base Case for HCA</a:t>
            </a:r>
            <a:endParaRPr lang="en-US" sz="2000"/>
          </a:p>
        </p:txBody>
      </p:sp>
      <p:sp>
        <p:nvSpPr>
          <p:cNvPr id="3" name="Text Placeholder 2">
            <a:extLst>
              <a:ext uri="{FF2B5EF4-FFF2-40B4-BE49-F238E27FC236}">
                <a16:creationId xmlns:a16="http://schemas.microsoft.com/office/drawing/2014/main" id="{9EA75F45-C1E6-A3EF-48EE-4FDFE3E12FA2}"/>
              </a:ext>
            </a:extLst>
          </p:cNvPr>
          <p:cNvSpPr>
            <a:spLocks noGrp="1"/>
          </p:cNvSpPr>
          <p:nvPr>
            <p:ph type="body" sz="quarter" idx="17"/>
          </p:nvPr>
        </p:nvSpPr>
        <p:spPr>
          <a:noFill/>
        </p:spPr>
        <p:txBody>
          <a:bodyPr/>
          <a:lstStyle/>
          <a:p>
            <a:r>
              <a:rPr lang="en-US"/>
              <a:t>Sources: </a:t>
            </a:r>
            <a:r>
              <a:rPr lang="en-US" err="1"/>
              <a:t>CDC.gov</a:t>
            </a:r>
            <a:r>
              <a:rPr lang="en-US"/>
              <a:t>, HCA Investor Relations, U.S. Census</a:t>
            </a:r>
          </a:p>
        </p:txBody>
      </p:sp>
      <p:sp>
        <p:nvSpPr>
          <p:cNvPr id="4" name="Text Placeholder 3">
            <a:extLst>
              <a:ext uri="{FF2B5EF4-FFF2-40B4-BE49-F238E27FC236}">
                <a16:creationId xmlns:a16="http://schemas.microsoft.com/office/drawing/2014/main" id="{C1531560-F0A8-3193-9D06-ABB0E6FE579A}"/>
              </a:ext>
            </a:extLst>
          </p:cNvPr>
          <p:cNvSpPr>
            <a:spLocks noGrp="1"/>
          </p:cNvSpPr>
          <p:nvPr>
            <p:ph type="body" sz="quarter" idx="22"/>
          </p:nvPr>
        </p:nvSpPr>
        <p:spPr>
          <a:gradFill>
            <a:gsLst>
              <a:gs pos="49000">
                <a:schemeClr val="bg2">
                  <a:lumMod val="75000"/>
                </a:schemeClr>
              </a:gs>
              <a:gs pos="65000">
                <a:schemeClr val="accent1">
                  <a:lumMod val="45000"/>
                  <a:lumOff val="55000"/>
                </a:schemeClr>
              </a:gs>
              <a:gs pos="78000">
                <a:schemeClr val="tx1">
                  <a:lumMod val="60000"/>
                  <a:lumOff val="40000"/>
                </a:schemeClr>
              </a:gs>
              <a:gs pos="90000">
                <a:schemeClr val="tx1"/>
              </a:gs>
            </a:gsLst>
            <a:lin ang="5400000" scaled="1"/>
          </a:gradFill>
        </p:spPr>
        <p:txBody>
          <a:bodyPr/>
          <a:lstStyle/>
          <a:p>
            <a:r>
              <a:rPr lang="en-US"/>
              <a:t>Sunbelt Migration </a:t>
            </a:r>
          </a:p>
        </p:txBody>
      </p:sp>
      <p:sp>
        <p:nvSpPr>
          <p:cNvPr id="5" name="Text Placeholder 4">
            <a:extLst>
              <a:ext uri="{FF2B5EF4-FFF2-40B4-BE49-F238E27FC236}">
                <a16:creationId xmlns:a16="http://schemas.microsoft.com/office/drawing/2014/main" id="{F52953FB-5D3A-9692-B660-D509E4075736}"/>
              </a:ext>
            </a:extLst>
          </p:cNvPr>
          <p:cNvSpPr>
            <a:spLocks noGrp="1"/>
          </p:cNvSpPr>
          <p:nvPr>
            <p:ph type="body" sz="quarter" idx="23"/>
          </p:nvPr>
        </p:nvSpPr>
        <p:spPr>
          <a:gradFill>
            <a:gsLst>
              <a:gs pos="49000">
                <a:schemeClr val="bg2">
                  <a:lumMod val="75000"/>
                </a:schemeClr>
              </a:gs>
              <a:gs pos="65000">
                <a:schemeClr val="accent1">
                  <a:lumMod val="45000"/>
                  <a:lumOff val="55000"/>
                </a:schemeClr>
              </a:gs>
              <a:gs pos="78000">
                <a:schemeClr val="tx1">
                  <a:lumMod val="60000"/>
                  <a:lumOff val="40000"/>
                </a:schemeClr>
              </a:gs>
              <a:gs pos="90000">
                <a:schemeClr val="tx1"/>
              </a:gs>
            </a:gsLst>
            <a:lin ang="5400000" scaled="1"/>
          </a:gradFill>
        </p:spPr>
        <p:txBody>
          <a:bodyPr/>
          <a:lstStyle/>
          <a:p>
            <a:r>
              <a:rPr lang="en-US"/>
              <a:t>Expanding Outpatient Demand</a:t>
            </a:r>
          </a:p>
        </p:txBody>
      </p:sp>
      <p:sp>
        <p:nvSpPr>
          <p:cNvPr id="6" name="Text Placeholder 5">
            <a:extLst>
              <a:ext uri="{FF2B5EF4-FFF2-40B4-BE49-F238E27FC236}">
                <a16:creationId xmlns:a16="http://schemas.microsoft.com/office/drawing/2014/main" id="{C5384043-B80E-F93B-E9D2-B16D2565D17B}"/>
              </a:ext>
            </a:extLst>
          </p:cNvPr>
          <p:cNvSpPr>
            <a:spLocks noGrp="1"/>
          </p:cNvSpPr>
          <p:nvPr>
            <p:ph type="body" sz="quarter" idx="25"/>
          </p:nvPr>
        </p:nvSpPr>
        <p:spPr>
          <a:xfrm>
            <a:off x="4752202" y="4001781"/>
            <a:ext cx="3960000" cy="0"/>
          </a:xfrm>
          <a:gradFill>
            <a:gsLst>
              <a:gs pos="49000">
                <a:schemeClr val="bg2">
                  <a:lumMod val="75000"/>
                </a:schemeClr>
              </a:gs>
              <a:gs pos="65000">
                <a:schemeClr val="accent1">
                  <a:lumMod val="45000"/>
                  <a:lumOff val="55000"/>
                </a:schemeClr>
              </a:gs>
              <a:gs pos="78000">
                <a:schemeClr val="tx1">
                  <a:lumMod val="60000"/>
                  <a:lumOff val="40000"/>
                </a:schemeClr>
              </a:gs>
              <a:gs pos="90000">
                <a:schemeClr val="tx1"/>
              </a:gs>
            </a:gsLst>
            <a:lin ang="5400000" scaled="1"/>
          </a:gradFill>
        </p:spPr>
        <p:txBody>
          <a:bodyPr/>
          <a:lstStyle/>
          <a:p>
            <a:r>
              <a:rPr lang="en-US"/>
              <a:t>Projected Growth Isn’t Accurately Priced In</a:t>
            </a:r>
          </a:p>
        </p:txBody>
      </p:sp>
      <p:sp>
        <p:nvSpPr>
          <p:cNvPr id="7" name="Text Placeholder 6">
            <a:extLst>
              <a:ext uri="{FF2B5EF4-FFF2-40B4-BE49-F238E27FC236}">
                <a16:creationId xmlns:a16="http://schemas.microsoft.com/office/drawing/2014/main" id="{3CB62039-B4E5-124E-C136-F0637717F226}"/>
              </a:ext>
            </a:extLst>
          </p:cNvPr>
          <p:cNvSpPr>
            <a:spLocks noGrp="1"/>
          </p:cNvSpPr>
          <p:nvPr>
            <p:ph type="body" sz="quarter" idx="13"/>
          </p:nvPr>
        </p:nvSpPr>
        <p:spPr>
          <a:noFill/>
        </p:spPr>
        <p:txBody>
          <a:bodyPr/>
          <a:lstStyle/>
          <a:p>
            <a:r>
              <a:rPr lang="en-CA" u="none" strike="noStrike">
                <a:solidFill>
                  <a:srgbClr val="000000"/>
                </a:solidFill>
                <a:effectLst/>
                <a:latin typeface="Garamond" panose="02020404030301010803" pitchFamily="18" charset="0"/>
              </a:rPr>
              <a:t>An aging and growing U.S. populace is driving demand for healthcare, migrating to key states where HCA operates</a:t>
            </a:r>
            <a:endParaRPr lang="en-CA">
              <a:latin typeface="Garamond" panose="02020404030301010803" pitchFamily="18" charset="0"/>
            </a:endParaRPr>
          </a:p>
          <a:p>
            <a:endParaRPr lang="en-US"/>
          </a:p>
        </p:txBody>
      </p:sp>
      <p:sp>
        <p:nvSpPr>
          <p:cNvPr id="10" name="Content Placeholder 9">
            <a:extLst>
              <a:ext uri="{FF2B5EF4-FFF2-40B4-BE49-F238E27FC236}">
                <a16:creationId xmlns:a16="http://schemas.microsoft.com/office/drawing/2014/main" id="{8925FD98-7876-6C9D-F11F-72CB48E92EA7}"/>
              </a:ext>
            </a:extLst>
          </p:cNvPr>
          <p:cNvSpPr>
            <a:spLocks noGrp="1"/>
          </p:cNvSpPr>
          <p:nvPr>
            <p:ph idx="28"/>
          </p:nvPr>
        </p:nvSpPr>
        <p:spPr>
          <a:xfrm>
            <a:off x="1628620" y="6021380"/>
            <a:ext cx="3807578" cy="656987"/>
          </a:xfrm>
          <a:noFill/>
        </p:spPr>
        <p:txBody>
          <a:bodyPr>
            <a:normAutofit/>
          </a:bodyPr>
          <a:lstStyle/>
          <a:p>
            <a:pPr marL="0" indent="0">
              <a:buNone/>
            </a:pPr>
            <a:r>
              <a:rPr lang="en-US" sz="900"/>
              <a:t>Sunbelt States                Non-Sunbelt States </a:t>
            </a:r>
          </a:p>
        </p:txBody>
      </p:sp>
      <p:grpSp>
        <p:nvGrpSpPr>
          <p:cNvPr id="11" name="Google Shape;2521;p111">
            <a:extLst>
              <a:ext uri="{FF2B5EF4-FFF2-40B4-BE49-F238E27FC236}">
                <a16:creationId xmlns:a16="http://schemas.microsoft.com/office/drawing/2014/main" id="{F8FB8C9F-AA98-DF90-6CB4-9903DD7767E0}"/>
              </a:ext>
            </a:extLst>
          </p:cNvPr>
          <p:cNvGrpSpPr/>
          <p:nvPr/>
        </p:nvGrpSpPr>
        <p:grpSpPr>
          <a:xfrm>
            <a:off x="464455" y="2025682"/>
            <a:ext cx="2126139" cy="1290642"/>
            <a:chOff x="5239212" y="1665629"/>
            <a:chExt cx="2855147" cy="1777648"/>
          </a:xfrm>
          <a:solidFill>
            <a:schemeClr val="bg2">
              <a:lumMod val="75000"/>
            </a:schemeClr>
          </a:solidFill>
        </p:grpSpPr>
        <p:sp>
          <p:nvSpPr>
            <p:cNvPr id="12" name="Google Shape;2522;p111">
              <a:extLst>
                <a:ext uri="{FF2B5EF4-FFF2-40B4-BE49-F238E27FC236}">
                  <a16:creationId xmlns:a16="http://schemas.microsoft.com/office/drawing/2014/main" id="{54890B29-34C2-456C-FE14-2FE9E15EE384}"/>
                </a:ext>
              </a:extLst>
            </p:cNvPr>
            <p:cNvSpPr/>
            <p:nvPr/>
          </p:nvSpPr>
          <p:spPr>
            <a:xfrm>
              <a:off x="5379188" y="1665629"/>
              <a:ext cx="365958" cy="271518"/>
            </a:xfrm>
            <a:custGeom>
              <a:avLst/>
              <a:gdLst/>
              <a:ahLst/>
              <a:cxnLst/>
              <a:rect l="l" t="t" r="r" b="b"/>
              <a:pathLst>
                <a:path w="257" h="190" extrusionOk="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3" name="Google Shape;2523;p111">
              <a:extLst>
                <a:ext uri="{FF2B5EF4-FFF2-40B4-BE49-F238E27FC236}">
                  <a16:creationId xmlns:a16="http://schemas.microsoft.com/office/drawing/2014/main" id="{7D2BBB9E-FCBD-87BF-8A50-777BADC32CE3}"/>
                </a:ext>
              </a:extLst>
            </p:cNvPr>
            <p:cNvSpPr/>
            <p:nvPr/>
          </p:nvSpPr>
          <p:spPr>
            <a:xfrm>
              <a:off x="5925595" y="2621841"/>
              <a:ext cx="384509" cy="394627"/>
            </a:xfrm>
            <a:custGeom>
              <a:avLst/>
              <a:gdLst/>
              <a:ahLst/>
              <a:cxnLst/>
              <a:rect l="l" t="t" r="r" b="b"/>
              <a:pathLst>
                <a:path w="228" h="234" extrusionOk="0">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4" name="Google Shape;2524;p111">
              <a:extLst>
                <a:ext uri="{FF2B5EF4-FFF2-40B4-BE49-F238E27FC236}">
                  <a16:creationId xmlns:a16="http://schemas.microsoft.com/office/drawing/2014/main" id="{F04F8476-15D6-1988-8ED5-58C545FA942E}"/>
                </a:ext>
              </a:extLst>
            </p:cNvPr>
            <p:cNvSpPr/>
            <p:nvPr/>
          </p:nvSpPr>
          <p:spPr>
            <a:xfrm>
              <a:off x="6068941" y="2691124"/>
              <a:ext cx="762272" cy="752153"/>
            </a:xfrm>
            <a:custGeom>
              <a:avLst/>
              <a:gdLst/>
              <a:ahLst/>
              <a:cxnLst/>
              <a:rect l="l" t="t" r="r" b="b"/>
              <a:pathLst>
                <a:path w="452" h="446" extrusionOk="0">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5" name="Google Shape;2525;p111">
              <a:extLst>
                <a:ext uri="{FF2B5EF4-FFF2-40B4-BE49-F238E27FC236}">
                  <a16:creationId xmlns:a16="http://schemas.microsoft.com/office/drawing/2014/main" id="{B861D529-FFF5-28D2-9B0E-A09D74F7CF1A}"/>
                </a:ext>
              </a:extLst>
            </p:cNvPr>
            <p:cNvSpPr/>
            <p:nvPr/>
          </p:nvSpPr>
          <p:spPr>
            <a:xfrm>
              <a:off x="5613602" y="2574620"/>
              <a:ext cx="369330" cy="435102"/>
            </a:xfrm>
            <a:custGeom>
              <a:avLst/>
              <a:gdLst/>
              <a:ahLst/>
              <a:cxnLst/>
              <a:rect l="l" t="t" r="r" b="b"/>
              <a:pathLst>
                <a:path w="259" h="304" extrusionOk="0">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6" name="Google Shape;2526;p111">
              <a:extLst>
                <a:ext uri="{FF2B5EF4-FFF2-40B4-BE49-F238E27FC236}">
                  <a16:creationId xmlns:a16="http://schemas.microsoft.com/office/drawing/2014/main" id="{3BDECB26-2D10-41B5-D9FA-D7EFA4AD6B0E}"/>
                </a:ext>
              </a:extLst>
            </p:cNvPr>
            <p:cNvSpPr/>
            <p:nvPr/>
          </p:nvSpPr>
          <p:spPr>
            <a:xfrm>
              <a:off x="5239212" y="2105790"/>
              <a:ext cx="433415" cy="750467"/>
            </a:xfrm>
            <a:custGeom>
              <a:avLst/>
              <a:gdLst/>
              <a:ahLst/>
              <a:cxnLst/>
              <a:rect l="l" t="t" r="r" b="b"/>
              <a:pathLst>
                <a:path w="257" h="445" extrusionOk="0">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7" name="Google Shape;2527;p111">
              <a:extLst>
                <a:ext uri="{FF2B5EF4-FFF2-40B4-BE49-F238E27FC236}">
                  <a16:creationId xmlns:a16="http://schemas.microsoft.com/office/drawing/2014/main" id="{F499B89C-2A79-121E-BD9A-8DFD21CAD9CD}"/>
                </a:ext>
              </a:extLst>
            </p:cNvPr>
            <p:cNvSpPr/>
            <p:nvPr/>
          </p:nvSpPr>
          <p:spPr>
            <a:xfrm>
              <a:off x="6303358" y="2660630"/>
              <a:ext cx="473890" cy="254654"/>
            </a:xfrm>
            <a:custGeom>
              <a:avLst/>
              <a:gdLst/>
              <a:ahLst/>
              <a:cxnLst/>
              <a:rect l="l" t="t" r="r" b="b"/>
              <a:pathLst>
                <a:path w="332" h="178" extrusionOk="0">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8" name="Google Shape;2528;p111">
              <a:extLst>
                <a:ext uri="{FF2B5EF4-FFF2-40B4-BE49-F238E27FC236}">
                  <a16:creationId xmlns:a16="http://schemas.microsoft.com/office/drawing/2014/main" id="{3492F5D5-6CF8-BB93-3AE7-E07B6631227D}"/>
                </a:ext>
              </a:extLst>
            </p:cNvPr>
            <p:cNvSpPr/>
            <p:nvPr/>
          </p:nvSpPr>
          <p:spPr>
            <a:xfrm>
              <a:off x="6364070" y="2454884"/>
              <a:ext cx="401373" cy="222611"/>
            </a:xfrm>
            <a:custGeom>
              <a:avLst/>
              <a:gdLst/>
              <a:ahLst/>
              <a:cxnLst/>
              <a:rect l="l" t="t" r="r" b="b"/>
              <a:pathLst>
                <a:path w="282" h="156" extrusionOk="0">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19" name="Google Shape;2529;p111">
              <a:extLst>
                <a:ext uri="{FF2B5EF4-FFF2-40B4-BE49-F238E27FC236}">
                  <a16:creationId xmlns:a16="http://schemas.microsoft.com/office/drawing/2014/main" id="{A6ED77CD-4A3C-2BAC-92F6-7021DAE9AA46}"/>
                </a:ext>
              </a:extLst>
            </p:cNvPr>
            <p:cNvSpPr/>
            <p:nvPr/>
          </p:nvSpPr>
          <p:spPr>
            <a:xfrm>
              <a:off x="6279748" y="2242392"/>
              <a:ext cx="446907" cy="225984"/>
            </a:xfrm>
            <a:custGeom>
              <a:avLst/>
              <a:gdLst/>
              <a:ahLst/>
              <a:cxnLst/>
              <a:rect l="l" t="t" r="r" b="b"/>
              <a:pathLst>
                <a:path w="313" h="158" extrusionOk="0">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0" name="Google Shape;2530;p111">
              <a:extLst>
                <a:ext uri="{FF2B5EF4-FFF2-40B4-BE49-F238E27FC236}">
                  <a16:creationId xmlns:a16="http://schemas.microsoft.com/office/drawing/2014/main" id="{1D444A88-DBBB-943C-A3FD-51066745E95A}"/>
                </a:ext>
              </a:extLst>
            </p:cNvPr>
            <p:cNvSpPr/>
            <p:nvPr/>
          </p:nvSpPr>
          <p:spPr>
            <a:xfrm>
              <a:off x="6293239" y="2040019"/>
              <a:ext cx="384509" cy="256340"/>
            </a:xfrm>
            <a:custGeom>
              <a:avLst/>
              <a:gdLst/>
              <a:ahLst/>
              <a:cxnLst/>
              <a:rect l="l" t="t" r="r" b="b"/>
              <a:pathLst>
                <a:path w="269" h="180" extrusionOk="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1" name="Google Shape;2531;p111">
              <a:extLst>
                <a:ext uri="{FF2B5EF4-FFF2-40B4-BE49-F238E27FC236}">
                  <a16:creationId xmlns:a16="http://schemas.microsoft.com/office/drawing/2014/main" id="{04C3B879-9DEF-C63E-996C-9D83AF113C69}"/>
                </a:ext>
              </a:extLst>
            </p:cNvPr>
            <p:cNvSpPr/>
            <p:nvPr/>
          </p:nvSpPr>
          <p:spPr>
            <a:xfrm>
              <a:off x="5922222" y="2058569"/>
              <a:ext cx="386195" cy="318738"/>
            </a:xfrm>
            <a:custGeom>
              <a:avLst/>
              <a:gdLst/>
              <a:ahLst/>
              <a:cxnLst/>
              <a:rect l="l" t="t" r="r" b="b"/>
              <a:pathLst>
                <a:path w="229" h="189" extrusionOk="0">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2" name="Google Shape;2532;p111">
              <a:extLst>
                <a:ext uri="{FF2B5EF4-FFF2-40B4-BE49-F238E27FC236}">
                  <a16:creationId xmlns:a16="http://schemas.microsoft.com/office/drawing/2014/main" id="{0A5E626E-5DD3-8761-EF6A-C0E1F5F5FAB1}"/>
                </a:ext>
              </a:extLst>
            </p:cNvPr>
            <p:cNvSpPr/>
            <p:nvPr/>
          </p:nvSpPr>
          <p:spPr>
            <a:xfrm>
              <a:off x="6313477" y="1833044"/>
              <a:ext cx="359211" cy="231044"/>
            </a:xfrm>
            <a:custGeom>
              <a:avLst/>
              <a:gdLst/>
              <a:ahLst/>
              <a:cxnLst/>
              <a:rect l="l" t="t" r="r" b="b"/>
              <a:pathLst>
                <a:path w="251" h="162" extrusionOk="0">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3" name="Google Shape;2533;p111">
              <a:extLst>
                <a:ext uri="{FF2B5EF4-FFF2-40B4-BE49-F238E27FC236}">
                  <a16:creationId xmlns:a16="http://schemas.microsoft.com/office/drawing/2014/main" id="{609DEE6D-64A1-0FF0-1096-553FF9A11D3A}"/>
                </a:ext>
              </a:extLst>
            </p:cNvPr>
            <p:cNvSpPr/>
            <p:nvPr/>
          </p:nvSpPr>
          <p:spPr>
            <a:xfrm>
              <a:off x="5982934" y="2348638"/>
              <a:ext cx="401373" cy="315365"/>
            </a:xfrm>
            <a:custGeom>
              <a:avLst/>
              <a:gdLst/>
              <a:ahLst/>
              <a:cxnLst/>
              <a:rect l="l" t="t" r="r" b="b"/>
              <a:pathLst>
                <a:path w="281" h="221" extrusionOk="0">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4" name="Google Shape;2534;p111">
              <a:extLst>
                <a:ext uri="{FF2B5EF4-FFF2-40B4-BE49-F238E27FC236}">
                  <a16:creationId xmlns:a16="http://schemas.microsoft.com/office/drawing/2014/main" id="{4B15D34F-F1E7-342F-701C-1513D4464E77}"/>
                </a:ext>
              </a:extLst>
            </p:cNvPr>
            <p:cNvSpPr/>
            <p:nvPr/>
          </p:nvSpPr>
          <p:spPr>
            <a:xfrm>
              <a:off x="5716476" y="2235646"/>
              <a:ext cx="308619" cy="386196"/>
            </a:xfrm>
            <a:custGeom>
              <a:avLst/>
              <a:gdLst/>
              <a:ahLst/>
              <a:cxnLst/>
              <a:rect l="l" t="t" r="r" b="b"/>
              <a:pathLst>
                <a:path w="183" h="229" extrusionOk="0">
                  <a:moveTo>
                    <a:pt x="183" y="67"/>
                  </a:moveTo>
                  <a:lnTo>
                    <a:pt x="122" y="57"/>
                  </a:lnTo>
                  <a:lnTo>
                    <a:pt x="129" y="17"/>
                  </a:lnTo>
                  <a:lnTo>
                    <a:pt x="39" y="0"/>
                  </a:lnTo>
                  <a:lnTo>
                    <a:pt x="0" y="201"/>
                  </a:lnTo>
                  <a:lnTo>
                    <a:pt x="158" y="229"/>
                  </a:lnTo>
                  <a:lnTo>
                    <a:pt x="183" y="67"/>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5" name="Google Shape;2535;p111">
              <a:extLst>
                <a:ext uri="{FF2B5EF4-FFF2-40B4-BE49-F238E27FC236}">
                  <a16:creationId xmlns:a16="http://schemas.microsoft.com/office/drawing/2014/main" id="{348665F3-8174-7B5F-A58D-CCE6EA0C90C5}"/>
                </a:ext>
              </a:extLst>
            </p:cNvPr>
            <p:cNvSpPr/>
            <p:nvPr/>
          </p:nvSpPr>
          <p:spPr>
            <a:xfrm>
              <a:off x="5428094" y="2164816"/>
              <a:ext cx="354153" cy="536288"/>
            </a:xfrm>
            <a:custGeom>
              <a:avLst/>
              <a:gdLst/>
              <a:ahLst/>
              <a:cxnLst/>
              <a:rect l="l" t="t" r="r" b="b"/>
              <a:pathLst>
                <a:path w="248" h="375" extrusionOk="0">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6" name="Google Shape;2536;p111">
              <a:extLst>
                <a:ext uri="{FF2B5EF4-FFF2-40B4-BE49-F238E27FC236}">
                  <a16:creationId xmlns:a16="http://schemas.microsoft.com/office/drawing/2014/main" id="{1E97E43B-93DC-E257-9231-B141BF300766}"/>
                </a:ext>
              </a:extLst>
            </p:cNvPr>
            <p:cNvSpPr/>
            <p:nvPr/>
          </p:nvSpPr>
          <p:spPr>
            <a:xfrm>
              <a:off x="5278001" y="1830900"/>
              <a:ext cx="440161" cy="372704"/>
            </a:xfrm>
            <a:custGeom>
              <a:avLst/>
              <a:gdLst/>
              <a:ahLst/>
              <a:cxnLst/>
              <a:rect l="l" t="t" r="r" b="b"/>
              <a:pathLst>
                <a:path w="308" h="261" extrusionOk="0">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7" name="Google Shape;2537;p111">
              <a:extLst>
                <a:ext uri="{FF2B5EF4-FFF2-40B4-BE49-F238E27FC236}">
                  <a16:creationId xmlns:a16="http://schemas.microsoft.com/office/drawing/2014/main" id="{D78B6ED3-6FF0-A006-85E4-08D4B7AA278B}"/>
                </a:ext>
              </a:extLst>
            </p:cNvPr>
            <p:cNvSpPr/>
            <p:nvPr/>
          </p:nvSpPr>
          <p:spPr>
            <a:xfrm>
              <a:off x="5637212" y="1731400"/>
              <a:ext cx="325483" cy="532915"/>
            </a:xfrm>
            <a:custGeom>
              <a:avLst/>
              <a:gdLst/>
              <a:ahLst/>
              <a:cxnLst/>
              <a:rect l="l" t="t" r="r" b="b"/>
              <a:pathLst>
                <a:path w="228" h="373" extrusionOk="0">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8" name="Google Shape;2538;p111">
              <a:extLst>
                <a:ext uri="{FF2B5EF4-FFF2-40B4-BE49-F238E27FC236}">
                  <a16:creationId xmlns:a16="http://schemas.microsoft.com/office/drawing/2014/main" id="{AE2FCFD1-B3C4-E070-76F1-827185426BED}"/>
                </a:ext>
              </a:extLst>
            </p:cNvPr>
            <p:cNvSpPr/>
            <p:nvPr/>
          </p:nvSpPr>
          <p:spPr>
            <a:xfrm>
              <a:off x="5775501" y="1743205"/>
              <a:ext cx="558212" cy="360899"/>
            </a:xfrm>
            <a:custGeom>
              <a:avLst/>
              <a:gdLst/>
              <a:ahLst/>
              <a:cxnLst/>
              <a:rect l="l" t="t" r="r" b="b"/>
              <a:pathLst>
                <a:path w="391" h="252" extrusionOk="0">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29" name="Google Shape;2539;p111">
              <a:extLst>
                <a:ext uri="{FF2B5EF4-FFF2-40B4-BE49-F238E27FC236}">
                  <a16:creationId xmlns:a16="http://schemas.microsoft.com/office/drawing/2014/main" id="{486AE5CA-C465-8D3C-9AEC-0AC9BB656BDC}"/>
                </a:ext>
              </a:extLst>
            </p:cNvPr>
            <p:cNvSpPr/>
            <p:nvPr/>
          </p:nvSpPr>
          <p:spPr>
            <a:xfrm>
              <a:off x="7897045" y="1787053"/>
              <a:ext cx="197314" cy="315365"/>
            </a:xfrm>
            <a:custGeom>
              <a:avLst/>
              <a:gdLst/>
              <a:ahLst/>
              <a:cxnLst/>
              <a:rect l="l" t="t" r="r" b="b"/>
              <a:pathLst>
                <a:path w="117" h="187" extrusionOk="0">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0" name="Google Shape;2540;p111">
              <a:extLst>
                <a:ext uri="{FF2B5EF4-FFF2-40B4-BE49-F238E27FC236}">
                  <a16:creationId xmlns:a16="http://schemas.microsoft.com/office/drawing/2014/main" id="{90018B09-C3E7-AB8C-3D8F-69A9FD82DDCB}"/>
                </a:ext>
              </a:extLst>
            </p:cNvPr>
            <p:cNvSpPr/>
            <p:nvPr/>
          </p:nvSpPr>
          <p:spPr>
            <a:xfrm>
              <a:off x="7517596" y="2002918"/>
              <a:ext cx="408119" cy="300187"/>
            </a:xfrm>
            <a:custGeom>
              <a:avLst/>
              <a:gdLst/>
              <a:ahLst/>
              <a:cxnLst/>
              <a:rect l="l" t="t" r="r" b="b"/>
              <a:pathLst>
                <a:path w="242" h="178" extrusionOk="0">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1" name="Google Shape;2541;p111">
              <a:extLst>
                <a:ext uri="{FF2B5EF4-FFF2-40B4-BE49-F238E27FC236}">
                  <a16:creationId xmlns:a16="http://schemas.microsoft.com/office/drawing/2014/main" id="{E39E1915-AEB9-E08E-C003-EC13920D3999}"/>
                </a:ext>
              </a:extLst>
            </p:cNvPr>
            <p:cNvSpPr/>
            <p:nvPr/>
          </p:nvSpPr>
          <p:spPr>
            <a:xfrm>
              <a:off x="7792486" y="1982680"/>
              <a:ext cx="94441" cy="170331"/>
            </a:xfrm>
            <a:custGeom>
              <a:avLst/>
              <a:gdLst/>
              <a:ahLst/>
              <a:cxnLst/>
              <a:rect l="l" t="t" r="r" b="b"/>
              <a:pathLst>
                <a:path w="56" h="101" extrusionOk="0">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2" name="Google Shape;2542;p111">
              <a:extLst>
                <a:ext uri="{FF2B5EF4-FFF2-40B4-BE49-F238E27FC236}">
                  <a16:creationId xmlns:a16="http://schemas.microsoft.com/office/drawing/2014/main" id="{AD1B29BC-8789-9731-CC46-BF337ED3E585}"/>
                </a:ext>
              </a:extLst>
            </p:cNvPr>
            <p:cNvSpPr/>
            <p:nvPr/>
          </p:nvSpPr>
          <p:spPr>
            <a:xfrm>
              <a:off x="7866689" y="1960756"/>
              <a:ext cx="84322" cy="187195"/>
            </a:xfrm>
            <a:custGeom>
              <a:avLst/>
              <a:gdLst/>
              <a:ahLst/>
              <a:cxnLst/>
              <a:rect l="l" t="t" r="r" b="b"/>
              <a:pathLst>
                <a:path w="50" h="111" extrusionOk="0">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3" name="Google Shape;2543;p111">
              <a:extLst>
                <a:ext uri="{FF2B5EF4-FFF2-40B4-BE49-F238E27FC236}">
                  <a16:creationId xmlns:a16="http://schemas.microsoft.com/office/drawing/2014/main" id="{1C61BF71-0F09-4E55-4663-0C015C58EEBC}"/>
                </a:ext>
              </a:extLst>
            </p:cNvPr>
            <p:cNvSpPr/>
            <p:nvPr/>
          </p:nvSpPr>
          <p:spPr>
            <a:xfrm>
              <a:off x="7834648" y="2188426"/>
              <a:ext cx="94441" cy="86009"/>
            </a:xfrm>
            <a:custGeom>
              <a:avLst/>
              <a:gdLst/>
              <a:ahLst/>
              <a:cxnLst/>
              <a:rect l="l" t="t" r="r" b="b"/>
              <a:pathLst>
                <a:path w="56" h="51" extrusionOk="0">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4" name="Google Shape;2544;p111">
              <a:extLst>
                <a:ext uri="{FF2B5EF4-FFF2-40B4-BE49-F238E27FC236}">
                  <a16:creationId xmlns:a16="http://schemas.microsoft.com/office/drawing/2014/main" id="{BB40ACEF-A079-C91E-852D-789BE06DDD5B}"/>
                </a:ext>
              </a:extLst>
            </p:cNvPr>
            <p:cNvSpPr/>
            <p:nvPr/>
          </p:nvSpPr>
          <p:spPr>
            <a:xfrm>
              <a:off x="7918970" y="2179993"/>
              <a:ext cx="40475" cy="52280"/>
            </a:xfrm>
            <a:custGeom>
              <a:avLst/>
              <a:gdLst/>
              <a:ahLst/>
              <a:cxnLst/>
              <a:rect l="l" t="t" r="r" b="b"/>
              <a:pathLst>
                <a:path w="24" h="31" extrusionOk="0">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5" name="Google Shape;2545;p111">
              <a:extLst>
                <a:ext uri="{FF2B5EF4-FFF2-40B4-BE49-F238E27FC236}">
                  <a16:creationId xmlns:a16="http://schemas.microsoft.com/office/drawing/2014/main" id="{EDD1B0EC-A1F2-F89E-94E7-E64F4B600825}"/>
                </a:ext>
              </a:extLst>
            </p:cNvPr>
            <p:cNvSpPr/>
            <p:nvPr/>
          </p:nvSpPr>
          <p:spPr>
            <a:xfrm>
              <a:off x="7834648" y="2119281"/>
              <a:ext cx="183822" cy="92755"/>
            </a:xfrm>
            <a:custGeom>
              <a:avLst/>
              <a:gdLst/>
              <a:ahLst/>
              <a:cxnLst/>
              <a:rect l="l" t="t" r="r" b="b"/>
              <a:pathLst>
                <a:path w="109" h="55" extrusionOk="0">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6" name="Google Shape;2546;p111">
              <a:extLst>
                <a:ext uri="{FF2B5EF4-FFF2-40B4-BE49-F238E27FC236}">
                  <a16:creationId xmlns:a16="http://schemas.microsoft.com/office/drawing/2014/main" id="{7F807214-1266-F643-01BF-52B44C373024}"/>
                </a:ext>
              </a:extLst>
            </p:cNvPr>
            <p:cNvSpPr/>
            <p:nvPr/>
          </p:nvSpPr>
          <p:spPr>
            <a:xfrm>
              <a:off x="7976309" y="2205290"/>
              <a:ext cx="16864" cy="11806"/>
            </a:xfrm>
            <a:custGeom>
              <a:avLst/>
              <a:gdLst/>
              <a:ahLst/>
              <a:cxnLst/>
              <a:rect l="l" t="t" r="r" b="b"/>
              <a:pathLst>
                <a:path w="12" h="9" extrusionOk="0">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7" name="Google Shape;2547;p111">
              <a:extLst>
                <a:ext uri="{FF2B5EF4-FFF2-40B4-BE49-F238E27FC236}">
                  <a16:creationId xmlns:a16="http://schemas.microsoft.com/office/drawing/2014/main" id="{98FB0131-9419-9A85-1D4A-4920A68F42EA}"/>
                </a:ext>
              </a:extLst>
            </p:cNvPr>
            <p:cNvSpPr/>
            <p:nvPr/>
          </p:nvSpPr>
          <p:spPr>
            <a:xfrm>
              <a:off x="7763817" y="2269376"/>
              <a:ext cx="70830" cy="158525"/>
            </a:xfrm>
            <a:custGeom>
              <a:avLst/>
              <a:gdLst/>
              <a:ahLst/>
              <a:cxnLst/>
              <a:rect l="l" t="t" r="r" b="b"/>
              <a:pathLst>
                <a:path w="42" h="94" extrusionOk="0">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8" name="Google Shape;2548;p111">
              <a:extLst>
                <a:ext uri="{FF2B5EF4-FFF2-40B4-BE49-F238E27FC236}">
                  <a16:creationId xmlns:a16="http://schemas.microsoft.com/office/drawing/2014/main" id="{D31FDE58-699D-AA25-E1C4-5ED7713F227E}"/>
                </a:ext>
              </a:extLst>
            </p:cNvPr>
            <p:cNvSpPr/>
            <p:nvPr/>
          </p:nvSpPr>
          <p:spPr>
            <a:xfrm>
              <a:off x="7750326" y="2378994"/>
              <a:ext cx="55652" cy="91068"/>
            </a:xfrm>
            <a:custGeom>
              <a:avLst/>
              <a:gdLst/>
              <a:ahLst/>
              <a:cxnLst/>
              <a:rect l="l" t="t" r="r" b="b"/>
              <a:pathLst>
                <a:path w="33" h="54" extrusionOk="0">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39" name="Google Shape;2549;p111">
              <a:extLst>
                <a:ext uri="{FF2B5EF4-FFF2-40B4-BE49-F238E27FC236}">
                  <a16:creationId xmlns:a16="http://schemas.microsoft.com/office/drawing/2014/main" id="{C6C81C0A-E48A-E663-8FBD-BFC4CE60A693}"/>
                </a:ext>
              </a:extLst>
            </p:cNvPr>
            <p:cNvSpPr/>
            <p:nvPr/>
          </p:nvSpPr>
          <p:spPr>
            <a:xfrm>
              <a:off x="7480495" y="2227213"/>
              <a:ext cx="317051" cy="205746"/>
            </a:xfrm>
            <a:custGeom>
              <a:avLst/>
              <a:gdLst/>
              <a:ahLst/>
              <a:cxnLst/>
              <a:rect l="l" t="t" r="r" b="b"/>
              <a:pathLst>
                <a:path w="188" h="122" extrusionOk="0">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0" name="Google Shape;2550;p111">
              <a:extLst>
                <a:ext uri="{FF2B5EF4-FFF2-40B4-BE49-F238E27FC236}">
                  <a16:creationId xmlns:a16="http://schemas.microsoft.com/office/drawing/2014/main" id="{30E5E44B-5067-2934-321D-5ACAC9415011}"/>
                </a:ext>
              </a:extLst>
            </p:cNvPr>
            <p:cNvSpPr/>
            <p:nvPr/>
          </p:nvSpPr>
          <p:spPr>
            <a:xfrm>
              <a:off x="7183681" y="3051885"/>
              <a:ext cx="490754" cy="384509"/>
            </a:xfrm>
            <a:custGeom>
              <a:avLst/>
              <a:gdLst/>
              <a:ahLst/>
              <a:cxnLst/>
              <a:rect l="l" t="t" r="r" b="b"/>
              <a:pathLst>
                <a:path w="291" h="228" extrusionOk="0">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1" name="Google Shape;2551;p111">
              <a:extLst>
                <a:ext uri="{FF2B5EF4-FFF2-40B4-BE49-F238E27FC236}">
                  <a16:creationId xmlns:a16="http://schemas.microsoft.com/office/drawing/2014/main" id="{B5170449-2B74-125C-D287-E32884FB23AB}"/>
                </a:ext>
              </a:extLst>
            </p:cNvPr>
            <p:cNvSpPr/>
            <p:nvPr/>
          </p:nvSpPr>
          <p:spPr>
            <a:xfrm>
              <a:off x="6802545" y="2950697"/>
              <a:ext cx="306933" cy="271518"/>
            </a:xfrm>
            <a:custGeom>
              <a:avLst/>
              <a:gdLst/>
              <a:ahLst/>
              <a:cxnLst/>
              <a:rect l="l" t="t" r="r" b="b"/>
              <a:pathLst>
                <a:path w="182" h="161" extrusionOk="0">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2" name="Google Shape;2552;p111">
              <a:extLst>
                <a:ext uri="{FF2B5EF4-FFF2-40B4-BE49-F238E27FC236}">
                  <a16:creationId xmlns:a16="http://schemas.microsoft.com/office/drawing/2014/main" id="{AF6AC716-B5F3-0499-62D1-03C28F7DE9A2}"/>
                </a:ext>
              </a:extLst>
            </p:cNvPr>
            <p:cNvSpPr/>
            <p:nvPr/>
          </p:nvSpPr>
          <p:spPr>
            <a:xfrm>
              <a:off x="6765443" y="2707850"/>
              <a:ext cx="274890" cy="247908"/>
            </a:xfrm>
            <a:custGeom>
              <a:avLst/>
              <a:gdLst/>
              <a:ahLst/>
              <a:cxnLst/>
              <a:rect l="l" t="t" r="r" b="b"/>
              <a:pathLst>
                <a:path w="163" h="147" extrusionOk="0">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3" name="Google Shape;2553;p111">
              <a:extLst>
                <a:ext uri="{FF2B5EF4-FFF2-40B4-BE49-F238E27FC236}">
                  <a16:creationId xmlns:a16="http://schemas.microsoft.com/office/drawing/2014/main" id="{77194947-D93A-FFBD-7B20-43E1551F9D31}"/>
                </a:ext>
              </a:extLst>
            </p:cNvPr>
            <p:cNvSpPr/>
            <p:nvPr/>
          </p:nvSpPr>
          <p:spPr>
            <a:xfrm>
              <a:off x="7011664" y="2657257"/>
              <a:ext cx="465458" cy="151779"/>
            </a:xfrm>
            <a:custGeom>
              <a:avLst/>
              <a:gdLst/>
              <a:ahLst/>
              <a:cxnLst/>
              <a:rect l="l" t="t" r="r" b="b"/>
              <a:pathLst>
                <a:path w="326" h="107" extrusionOk="0">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4" name="Google Shape;2554;p111">
              <a:extLst>
                <a:ext uri="{FF2B5EF4-FFF2-40B4-BE49-F238E27FC236}">
                  <a16:creationId xmlns:a16="http://schemas.microsoft.com/office/drawing/2014/main" id="{A6B7B50D-F501-4B87-E4F8-D42393B3280F}"/>
                </a:ext>
              </a:extLst>
            </p:cNvPr>
            <p:cNvSpPr/>
            <p:nvPr/>
          </p:nvSpPr>
          <p:spPr>
            <a:xfrm>
              <a:off x="7342207" y="2606663"/>
              <a:ext cx="465458" cy="205746"/>
            </a:xfrm>
            <a:custGeom>
              <a:avLst/>
              <a:gdLst/>
              <a:ahLst/>
              <a:cxnLst/>
              <a:rect l="l" t="t" r="r" b="b"/>
              <a:pathLst>
                <a:path w="326" h="144" extrusionOk="0">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5" name="Google Shape;2555;p111">
              <a:extLst>
                <a:ext uri="{FF2B5EF4-FFF2-40B4-BE49-F238E27FC236}">
                  <a16:creationId xmlns:a16="http://schemas.microsoft.com/office/drawing/2014/main" id="{94B0670A-91DB-5393-E82E-44A7F1E9DD79}"/>
                </a:ext>
              </a:extLst>
            </p:cNvPr>
            <p:cNvSpPr/>
            <p:nvPr/>
          </p:nvSpPr>
          <p:spPr>
            <a:xfrm>
              <a:off x="7274749" y="2775308"/>
              <a:ext cx="286695" cy="308620"/>
            </a:xfrm>
            <a:custGeom>
              <a:avLst/>
              <a:gdLst/>
              <a:ahLst/>
              <a:cxnLst/>
              <a:rect l="l" t="t" r="r" b="b"/>
              <a:pathLst>
                <a:path w="201" h="216" extrusionOk="0">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6" name="Google Shape;2556;p111">
              <a:extLst>
                <a:ext uri="{FF2B5EF4-FFF2-40B4-BE49-F238E27FC236}">
                  <a16:creationId xmlns:a16="http://schemas.microsoft.com/office/drawing/2014/main" id="{E7932C10-B989-DA22-2E1D-6897A5888F6E}"/>
                </a:ext>
              </a:extLst>
            </p:cNvPr>
            <p:cNvSpPr/>
            <p:nvPr/>
          </p:nvSpPr>
          <p:spPr>
            <a:xfrm>
              <a:off x="7369190" y="2432960"/>
              <a:ext cx="418238" cy="234416"/>
            </a:xfrm>
            <a:custGeom>
              <a:avLst/>
              <a:gdLst/>
              <a:ahLst/>
              <a:cxnLst/>
              <a:rect l="l" t="t" r="r" b="b"/>
              <a:pathLst>
                <a:path w="248" h="139" extrusionOk="0">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7" name="Google Shape;2557;p111">
              <a:extLst>
                <a:ext uri="{FF2B5EF4-FFF2-40B4-BE49-F238E27FC236}">
                  <a16:creationId xmlns:a16="http://schemas.microsoft.com/office/drawing/2014/main" id="{C3322DD8-6E1F-6AC8-C787-B09914CEA6F1}"/>
                </a:ext>
              </a:extLst>
            </p:cNvPr>
            <p:cNvSpPr/>
            <p:nvPr/>
          </p:nvSpPr>
          <p:spPr>
            <a:xfrm>
              <a:off x="7406291" y="2750011"/>
              <a:ext cx="269831" cy="209119"/>
            </a:xfrm>
            <a:custGeom>
              <a:avLst/>
              <a:gdLst/>
              <a:ahLst/>
              <a:cxnLst/>
              <a:rect l="l" t="t" r="r" b="b"/>
              <a:pathLst>
                <a:path w="189" h="147" extrusionOk="0">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8" name="Google Shape;2558;p111">
              <a:extLst>
                <a:ext uri="{FF2B5EF4-FFF2-40B4-BE49-F238E27FC236}">
                  <a16:creationId xmlns:a16="http://schemas.microsoft.com/office/drawing/2014/main" id="{0BD9FEA7-84E5-43D7-55FD-EE521544CCF0}"/>
                </a:ext>
              </a:extLst>
            </p:cNvPr>
            <p:cNvSpPr/>
            <p:nvPr/>
          </p:nvSpPr>
          <p:spPr>
            <a:xfrm>
              <a:off x="7128028" y="2788799"/>
              <a:ext cx="212492" cy="340661"/>
            </a:xfrm>
            <a:custGeom>
              <a:avLst/>
              <a:gdLst/>
              <a:ahLst/>
              <a:cxnLst/>
              <a:rect l="l" t="t" r="r" b="b"/>
              <a:pathLst>
                <a:path w="126" h="202" extrusionOk="0">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49" name="Google Shape;2559;p111">
              <a:extLst>
                <a:ext uri="{FF2B5EF4-FFF2-40B4-BE49-F238E27FC236}">
                  <a16:creationId xmlns:a16="http://schemas.microsoft.com/office/drawing/2014/main" id="{E2F840E5-6183-D619-082A-1B56BB799CA0}"/>
                </a:ext>
              </a:extLst>
            </p:cNvPr>
            <p:cNvSpPr/>
            <p:nvPr/>
          </p:nvSpPr>
          <p:spPr>
            <a:xfrm>
              <a:off x="6942519" y="2800604"/>
              <a:ext cx="195628" cy="342348"/>
            </a:xfrm>
            <a:custGeom>
              <a:avLst/>
              <a:gdLst/>
              <a:ahLst/>
              <a:cxnLst/>
              <a:rect l="l" t="t" r="r" b="b"/>
              <a:pathLst>
                <a:path w="116" h="203" extrusionOk="0">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solidFill>
              <a:schemeClr val="tx1"/>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0" name="Google Shape;2560;p111">
              <a:extLst>
                <a:ext uri="{FF2B5EF4-FFF2-40B4-BE49-F238E27FC236}">
                  <a16:creationId xmlns:a16="http://schemas.microsoft.com/office/drawing/2014/main" id="{6070614E-0297-2160-DD0B-ACF418796183}"/>
                </a:ext>
              </a:extLst>
            </p:cNvPr>
            <p:cNvSpPr/>
            <p:nvPr/>
          </p:nvSpPr>
          <p:spPr>
            <a:xfrm>
              <a:off x="7559758" y="2387426"/>
              <a:ext cx="242848" cy="177077"/>
            </a:xfrm>
            <a:custGeom>
              <a:avLst/>
              <a:gdLst/>
              <a:ahLst/>
              <a:cxnLst/>
              <a:rect l="l" t="t" r="r" b="b"/>
              <a:pathLst>
                <a:path w="170" h="123" extrusionOk="0">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1" name="Google Shape;2561;p111">
              <a:extLst>
                <a:ext uri="{FF2B5EF4-FFF2-40B4-BE49-F238E27FC236}">
                  <a16:creationId xmlns:a16="http://schemas.microsoft.com/office/drawing/2014/main" id="{8B59AE11-0FC0-1C69-666A-D2E3A73A1187}"/>
                </a:ext>
              </a:extLst>
            </p:cNvPr>
            <p:cNvSpPr/>
            <p:nvPr/>
          </p:nvSpPr>
          <p:spPr>
            <a:xfrm>
              <a:off x="7411350" y="2367189"/>
              <a:ext cx="249594" cy="246221"/>
            </a:xfrm>
            <a:custGeom>
              <a:avLst/>
              <a:gdLst/>
              <a:ahLst/>
              <a:cxnLst/>
              <a:rect l="l" t="t" r="r" b="b"/>
              <a:pathLst>
                <a:path w="148" h="146" extrusionOk="0">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2" name="Google Shape;2562;p111">
              <a:extLst>
                <a:ext uri="{FF2B5EF4-FFF2-40B4-BE49-F238E27FC236}">
                  <a16:creationId xmlns:a16="http://schemas.microsoft.com/office/drawing/2014/main" id="{13C3B6C5-5964-A7B8-27DA-BA4BEA2FDB91}"/>
                </a:ext>
              </a:extLst>
            </p:cNvPr>
            <p:cNvSpPr/>
            <p:nvPr/>
          </p:nvSpPr>
          <p:spPr>
            <a:xfrm>
              <a:off x="7045393" y="2498731"/>
              <a:ext cx="398000" cy="205746"/>
            </a:xfrm>
            <a:custGeom>
              <a:avLst/>
              <a:gdLst/>
              <a:ahLst/>
              <a:cxnLst/>
              <a:rect l="l" t="t" r="r" b="b"/>
              <a:pathLst>
                <a:path w="236" h="122" extrusionOk="0">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3" name="Google Shape;2563;p111">
              <a:extLst>
                <a:ext uri="{FF2B5EF4-FFF2-40B4-BE49-F238E27FC236}">
                  <a16:creationId xmlns:a16="http://schemas.microsoft.com/office/drawing/2014/main" id="{B6D136F1-8A32-CB57-2735-FF6C54B5B9EF}"/>
                </a:ext>
              </a:extLst>
            </p:cNvPr>
            <p:cNvSpPr/>
            <p:nvPr/>
          </p:nvSpPr>
          <p:spPr>
            <a:xfrm>
              <a:off x="6706417" y="2426214"/>
              <a:ext cx="362585" cy="315365"/>
            </a:xfrm>
            <a:custGeom>
              <a:avLst/>
              <a:gdLst/>
              <a:ahLst/>
              <a:cxnLst/>
              <a:rect l="l" t="t" r="r" b="b"/>
              <a:pathLst>
                <a:path w="254" h="221" extrusionOk="0">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4" name="Google Shape;2564;p111">
              <a:extLst>
                <a:ext uri="{FF2B5EF4-FFF2-40B4-BE49-F238E27FC236}">
                  <a16:creationId xmlns:a16="http://schemas.microsoft.com/office/drawing/2014/main" id="{7BC3A1B1-307E-CB0B-902D-AECAF079175D}"/>
                </a:ext>
              </a:extLst>
            </p:cNvPr>
            <p:cNvSpPr/>
            <p:nvPr/>
          </p:nvSpPr>
          <p:spPr>
            <a:xfrm>
              <a:off x="6642332" y="1820781"/>
              <a:ext cx="350780" cy="408119"/>
            </a:xfrm>
            <a:custGeom>
              <a:avLst/>
              <a:gdLst/>
              <a:ahLst/>
              <a:cxnLst/>
              <a:rect l="l" t="t" r="r" b="b"/>
              <a:pathLst>
                <a:path w="208" h="242" extrusionOk="0">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cxnSp>
          <p:nvCxnSpPr>
            <p:cNvPr id="55" name="Google Shape;2565;p111">
              <a:extLst>
                <a:ext uri="{FF2B5EF4-FFF2-40B4-BE49-F238E27FC236}">
                  <a16:creationId xmlns:a16="http://schemas.microsoft.com/office/drawing/2014/main" id="{D5D8DE94-CD56-CA2A-5C19-DCFEA17827FA}"/>
                </a:ext>
              </a:extLst>
            </p:cNvPr>
            <p:cNvCxnSpPr/>
            <p:nvPr/>
          </p:nvCxnSpPr>
          <p:spPr>
            <a:xfrm>
              <a:off x="6881808" y="2014722"/>
              <a:ext cx="0" cy="0"/>
            </a:xfrm>
            <a:prstGeom prst="straightConnector1">
              <a:avLst/>
            </a:prstGeom>
            <a:grpFill/>
            <a:ln w="9525" cap="flat" cmpd="sng">
              <a:solidFill>
                <a:srgbClr val="000000"/>
              </a:solidFill>
              <a:prstDash val="solid"/>
              <a:round/>
              <a:headEnd type="none" w="med" len="med"/>
              <a:tailEnd type="none" w="med" len="med"/>
            </a:ln>
          </p:spPr>
        </p:cxnSp>
        <p:cxnSp>
          <p:nvCxnSpPr>
            <p:cNvPr id="56" name="Google Shape;2566;p111">
              <a:extLst>
                <a:ext uri="{FF2B5EF4-FFF2-40B4-BE49-F238E27FC236}">
                  <a16:creationId xmlns:a16="http://schemas.microsoft.com/office/drawing/2014/main" id="{50AEF23B-F409-DA61-EB54-A1DAC2B61DE5}"/>
                </a:ext>
              </a:extLst>
            </p:cNvPr>
            <p:cNvCxnSpPr/>
            <p:nvPr/>
          </p:nvCxnSpPr>
          <p:spPr>
            <a:xfrm>
              <a:off x="6881808" y="2014722"/>
              <a:ext cx="0" cy="0"/>
            </a:xfrm>
            <a:prstGeom prst="straightConnector1">
              <a:avLst/>
            </a:prstGeom>
            <a:grpFill/>
            <a:ln w="9525" cap="flat" cmpd="sng">
              <a:solidFill>
                <a:srgbClr val="FFFFFF"/>
              </a:solidFill>
              <a:prstDash val="solid"/>
              <a:miter lim="800000"/>
              <a:headEnd type="none" w="med" len="med"/>
              <a:tailEnd type="none" w="med" len="med"/>
            </a:ln>
          </p:spPr>
        </p:cxnSp>
        <p:sp>
          <p:nvSpPr>
            <p:cNvPr id="57" name="Google Shape;2567;p111">
              <a:extLst>
                <a:ext uri="{FF2B5EF4-FFF2-40B4-BE49-F238E27FC236}">
                  <a16:creationId xmlns:a16="http://schemas.microsoft.com/office/drawing/2014/main" id="{5289D2F6-9569-7B6B-AE10-5BB58C8848A8}"/>
                </a:ext>
              </a:extLst>
            </p:cNvPr>
            <p:cNvSpPr/>
            <p:nvPr/>
          </p:nvSpPr>
          <p:spPr>
            <a:xfrm>
              <a:off x="6964444" y="1940519"/>
              <a:ext cx="409805" cy="386196"/>
            </a:xfrm>
            <a:custGeom>
              <a:avLst/>
              <a:gdLst/>
              <a:ahLst/>
              <a:cxnLst/>
              <a:rect l="l" t="t" r="r" b="b"/>
              <a:pathLst>
                <a:path w="287" h="270" extrusionOk="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8" name="Google Shape;2568;p111">
              <a:extLst>
                <a:ext uri="{FF2B5EF4-FFF2-40B4-BE49-F238E27FC236}">
                  <a16:creationId xmlns:a16="http://schemas.microsoft.com/office/drawing/2014/main" id="{7C7C2A79-216C-0173-6B91-54379F542AC7}"/>
                </a:ext>
              </a:extLst>
            </p:cNvPr>
            <p:cNvSpPr/>
            <p:nvPr/>
          </p:nvSpPr>
          <p:spPr>
            <a:xfrm>
              <a:off x="6848079" y="1986053"/>
              <a:ext cx="286695" cy="305247"/>
            </a:xfrm>
            <a:custGeom>
              <a:avLst/>
              <a:gdLst/>
              <a:ahLst/>
              <a:cxnLst/>
              <a:rect l="l" t="t" r="r" b="b"/>
              <a:pathLst>
                <a:path w="201" h="213" extrusionOk="0">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59" name="Google Shape;2569;p111">
              <a:extLst>
                <a:ext uri="{FF2B5EF4-FFF2-40B4-BE49-F238E27FC236}">
                  <a16:creationId xmlns:a16="http://schemas.microsoft.com/office/drawing/2014/main" id="{5FDC307E-1D66-3253-103F-86D5A5BDD9F9}"/>
                </a:ext>
              </a:extLst>
            </p:cNvPr>
            <p:cNvSpPr/>
            <p:nvPr/>
          </p:nvSpPr>
          <p:spPr>
            <a:xfrm>
              <a:off x="7268003" y="2274434"/>
              <a:ext cx="229357" cy="263085"/>
            </a:xfrm>
            <a:custGeom>
              <a:avLst/>
              <a:gdLst/>
              <a:ahLst/>
              <a:cxnLst/>
              <a:rect l="l" t="t" r="r" b="b"/>
              <a:pathLst>
                <a:path w="136" h="156" extrusionOk="0">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60" name="Google Shape;2570;p111">
              <a:extLst>
                <a:ext uri="{FF2B5EF4-FFF2-40B4-BE49-F238E27FC236}">
                  <a16:creationId xmlns:a16="http://schemas.microsoft.com/office/drawing/2014/main" id="{F6262F7A-614F-672C-E66F-B2AF39B24F4E}"/>
                </a:ext>
              </a:extLst>
            </p:cNvPr>
            <p:cNvSpPr/>
            <p:nvPr/>
          </p:nvSpPr>
          <p:spPr>
            <a:xfrm>
              <a:off x="7119596" y="2319969"/>
              <a:ext cx="168644" cy="290068"/>
            </a:xfrm>
            <a:custGeom>
              <a:avLst/>
              <a:gdLst/>
              <a:ahLst/>
              <a:cxnLst/>
              <a:rect l="l" t="t" r="r" b="b"/>
              <a:pathLst>
                <a:path w="100" h="172" extrusionOk="0">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61" name="Google Shape;2571;p111">
              <a:extLst>
                <a:ext uri="{FF2B5EF4-FFF2-40B4-BE49-F238E27FC236}">
                  <a16:creationId xmlns:a16="http://schemas.microsoft.com/office/drawing/2014/main" id="{7A62F17B-B916-8485-5822-F72A6E1CAEA4}"/>
                </a:ext>
              </a:extLst>
            </p:cNvPr>
            <p:cNvSpPr/>
            <p:nvPr/>
          </p:nvSpPr>
          <p:spPr>
            <a:xfrm>
              <a:off x="6929028" y="2282867"/>
              <a:ext cx="217551" cy="381136"/>
            </a:xfrm>
            <a:custGeom>
              <a:avLst/>
              <a:gdLst/>
              <a:ahLst/>
              <a:cxnLst/>
              <a:rect l="l" t="t" r="r" b="b"/>
              <a:pathLst>
                <a:path w="129" h="226" extrusionOk="0">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sp>
          <p:nvSpPr>
            <p:cNvPr id="62" name="Google Shape;2572;p111">
              <a:extLst>
                <a:ext uri="{FF2B5EF4-FFF2-40B4-BE49-F238E27FC236}">
                  <a16:creationId xmlns:a16="http://schemas.microsoft.com/office/drawing/2014/main" id="{03F0E232-5E65-12FA-683E-BD12586A03F6}"/>
                </a:ext>
              </a:extLst>
            </p:cNvPr>
            <p:cNvSpPr/>
            <p:nvPr/>
          </p:nvSpPr>
          <p:spPr>
            <a:xfrm>
              <a:off x="6662570" y="2198544"/>
              <a:ext cx="330543" cy="242848"/>
            </a:xfrm>
            <a:custGeom>
              <a:avLst/>
              <a:gdLst/>
              <a:ahLst/>
              <a:cxnLst/>
              <a:rect l="l" t="t" r="r" b="b"/>
              <a:pathLst>
                <a:path w="231" h="170" extrusionOk="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rgbClr val="00173E"/>
                </a:solidFill>
                <a:latin typeface="Calibri"/>
                <a:ea typeface="Calibri"/>
                <a:cs typeface="Calibri"/>
                <a:sym typeface="Calibri"/>
              </a:endParaRPr>
            </a:p>
          </p:txBody>
        </p:sp>
      </p:grpSp>
      <p:pic>
        <p:nvPicPr>
          <p:cNvPr id="64" name="Picture 2" descr="HCA Healthcare美国医疗保健提供商和医院运营商Logo - 云瑞Logo资源库">
            <a:extLst>
              <a:ext uri="{FF2B5EF4-FFF2-40B4-BE49-F238E27FC236}">
                <a16:creationId xmlns:a16="http://schemas.microsoft.com/office/drawing/2014/main" id="{0A4D0499-20EF-90BB-1FEA-DB368B6A35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3623" y="210217"/>
            <a:ext cx="918577" cy="578097"/>
          </a:xfrm>
          <a:prstGeom prst="rect">
            <a:avLst/>
          </a:prstGeom>
          <a:noFill/>
        </p:spPr>
      </p:pic>
      <p:sp>
        <p:nvSpPr>
          <p:cNvPr id="65" name="Text Placeholder 2">
            <a:extLst>
              <a:ext uri="{FF2B5EF4-FFF2-40B4-BE49-F238E27FC236}">
                <a16:creationId xmlns:a16="http://schemas.microsoft.com/office/drawing/2014/main" id="{DA68D3A1-1E42-961B-DBB1-C9BC9E86625F}"/>
              </a:ext>
            </a:extLst>
          </p:cNvPr>
          <p:cNvSpPr txBox="1">
            <a:spLocks/>
          </p:cNvSpPr>
          <p:nvPr/>
        </p:nvSpPr>
        <p:spPr>
          <a:xfrm>
            <a:off x="410856" y="3398362"/>
            <a:ext cx="2072991" cy="322996"/>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i="1">
                <a:solidFill>
                  <a:srgbClr val="000000"/>
                </a:solidFill>
              </a:rPr>
              <a:t>The Sunbelt now holds over 50% of America’s age 65-plus cohort</a:t>
            </a:r>
          </a:p>
        </p:txBody>
      </p:sp>
      <p:sp>
        <p:nvSpPr>
          <p:cNvPr id="66" name="Flowchart: Merge 9">
            <a:extLst>
              <a:ext uri="{FF2B5EF4-FFF2-40B4-BE49-F238E27FC236}">
                <a16:creationId xmlns:a16="http://schemas.microsoft.com/office/drawing/2014/main" id="{DF22D46C-BD74-F17B-04AB-548BD77BA31B}"/>
              </a:ext>
            </a:extLst>
          </p:cNvPr>
          <p:cNvSpPr/>
          <p:nvPr/>
        </p:nvSpPr>
        <p:spPr>
          <a:xfrm flipV="1">
            <a:off x="402357" y="3316325"/>
            <a:ext cx="2113843" cy="83270"/>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Text Placeholder 2">
            <a:extLst>
              <a:ext uri="{FF2B5EF4-FFF2-40B4-BE49-F238E27FC236}">
                <a16:creationId xmlns:a16="http://schemas.microsoft.com/office/drawing/2014/main" id="{FE2EE6BF-23B7-895F-FBBB-2B8E6F30510B}"/>
              </a:ext>
            </a:extLst>
          </p:cNvPr>
          <p:cNvSpPr txBox="1">
            <a:spLocks/>
          </p:cNvSpPr>
          <p:nvPr/>
        </p:nvSpPr>
        <p:spPr>
          <a:xfrm>
            <a:off x="4756249" y="1708124"/>
            <a:ext cx="3960000" cy="700336"/>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000"/>
              <a:t>HCA’s increasing focus on outpatient services, which currently represent ~35% of total revenue, aligns with trends in key high-growth states, supporting 12% EPS CAGR projections over N3Y, outpacing peers significantly</a:t>
            </a:r>
          </a:p>
        </p:txBody>
      </p:sp>
      <p:graphicFrame>
        <p:nvGraphicFramePr>
          <p:cNvPr id="74" name="Chart 73">
            <a:extLst>
              <a:ext uri="{FF2B5EF4-FFF2-40B4-BE49-F238E27FC236}">
                <a16:creationId xmlns:a16="http://schemas.microsoft.com/office/drawing/2014/main" id="{3F124CE7-E7A2-4362-9476-7E3B930CCE41}"/>
              </a:ext>
            </a:extLst>
          </p:cNvPr>
          <p:cNvGraphicFramePr>
            <a:graphicFrameLocks/>
          </p:cNvGraphicFramePr>
          <p:nvPr>
            <p:extLst>
              <p:ext uri="{D42A27DB-BD31-4B8C-83A1-F6EECF244321}">
                <p14:modId xmlns:p14="http://schemas.microsoft.com/office/powerpoint/2010/main" val="4254545308"/>
              </p:ext>
            </p:extLst>
          </p:nvPr>
        </p:nvGraphicFramePr>
        <p:xfrm>
          <a:off x="4752199" y="2366410"/>
          <a:ext cx="2655076" cy="1306597"/>
        </p:xfrm>
        <a:graphic>
          <a:graphicData uri="http://schemas.openxmlformats.org/drawingml/2006/chart">
            <c:chart xmlns:c="http://schemas.openxmlformats.org/drawingml/2006/chart" xmlns:r="http://schemas.openxmlformats.org/officeDocument/2006/relationships" r:id="rId4"/>
          </a:graphicData>
        </a:graphic>
      </p:graphicFrame>
      <p:sp>
        <p:nvSpPr>
          <p:cNvPr id="76" name="Rectangle 75">
            <a:extLst>
              <a:ext uri="{FF2B5EF4-FFF2-40B4-BE49-F238E27FC236}">
                <a16:creationId xmlns:a16="http://schemas.microsoft.com/office/drawing/2014/main" id="{73E3657D-ECCC-817D-C307-C6165761DBFC}"/>
              </a:ext>
            </a:extLst>
          </p:cNvPr>
          <p:cNvSpPr/>
          <p:nvPr/>
        </p:nvSpPr>
        <p:spPr>
          <a:xfrm>
            <a:off x="5400675" y="2765880"/>
            <a:ext cx="1489075" cy="259439"/>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Elbow Connector 83">
            <a:extLst>
              <a:ext uri="{FF2B5EF4-FFF2-40B4-BE49-F238E27FC236}">
                <a16:creationId xmlns:a16="http://schemas.microsoft.com/office/drawing/2014/main" id="{33D72FA0-A99D-E021-FD16-F72760BA28F2}"/>
              </a:ext>
            </a:extLst>
          </p:cNvPr>
          <p:cNvCxnSpPr>
            <a:cxnSpLocks/>
          </p:cNvCxnSpPr>
          <p:nvPr/>
        </p:nvCxnSpPr>
        <p:spPr>
          <a:xfrm>
            <a:off x="6889750" y="2997389"/>
            <a:ext cx="177202" cy="138040"/>
          </a:xfrm>
          <a:prstGeom prst="bentConnector3">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29A07B1-013B-3BCE-05F3-6B2098594B7D}"/>
              </a:ext>
            </a:extLst>
          </p:cNvPr>
          <p:cNvSpPr/>
          <p:nvPr/>
        </p:nvSpPr>
        <p:spPr>
          <a:xfrm>
            <a:off x="7066952" y="2483583"/>
            <a:ext cx="1645248" cy="929121"/>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40EA4C7B-42FD-4801-9569-F3699B084AA8}"/>
              </a:ext>
            </a:extLst>
          </p:cNvPr>
          <p:cNvSpPr txBox="1"/>
          <p:nvPr/>
        </p:nvSpPr>
        <p:spPr>
          <a:xfrm>
            <a:off x="7066950" y="2452437"/>
            <a:ext cx="1645247" cy="954107"/>
          </a:xfrm>
          <a:prstGeom prst="rect">
            <a:avLst/>
          </a:prstGeom>
          <a:noFill/>
        </p:spPr>
        <p:txBody>
          <a:bodyPr wrap="square">
            <a:spAutoFit/>
          </a:bodyPr>
          <a:lstStyle/>
          <a:p>
            <a:r>
              <a:rPr lang="en-CA" sz="800"/>
              <a:t>‘Baby Boomer’ generation (U.S.’ most populous group), is nearing the fully  70+ age range, driving current demand &amp; strong projections for generation X, who are cognizant of outpatient care options that yield </a:t>
            </a:r>
            <a:r>
              <a:rPr lang="en-CA" sz="800" b="1"/>
              <a:t>higher margins </a:t>
            </a:r>
            <a:r>
              <a:rPr lang="en-CA" sz="800"/>
              <a:t>for HCA</a:t>
            </a:r>
          </a:p>
        </p:txBody>
      </p:sp>
      <p:sp>
        <p:nvSpPr>
          <p:cNvPr id="101" name="Rectangle 100">
            <a:extLst>
              <a:ext uri="{FF2B5EF4-FFF2-40B4-BE49-F238E27FC236}">
                <a16:creationId xmlns:a16="http://schemas.microsoft.com/office/drawing/2014/main" id="{29862EA0-232B-1F93-6C76-0DA4631400BE}"/>
              </a:ext>
            </a:extLst>
          </p:cNvPr>
          <p:cNvSpPr/>
          <p:nvPr/>
        </p:nvSpPr>
        <p:spPr>
          <a:xfrm>
            <a:off x="1441086" y="6092507"/>
            <a:ext cx="244475" cy="9470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758BA478-B605-E8F0-66FE-7FC7E9EE87EB}"/>
              </a:ext>
            </a:extLst>
          </p:cNvPr>
          <p:cNvSpPr/>
          <p:nvPr/>
        </p:nvSpPr>
        <p:spPr>
          <a:xfrm>
            <a:off x="2506298" y="6092506"/>
            <a:ext cx="244475" cy="94705"/>
          </a:xfrm>
          <a:prstGeom prst="rect">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Placeholder 2">
            <a:extLst>
              <a:ext uri="{FF2B5EF4-FFF2-40B4-BE49-F238E27FC236}">
                <a16:creationId xmlns:a16="http://schemas.microsoft.com/office/drawing/2014/main" id="{5678228D-02BD-8CFD-ECB2-8CC58929B433}"/>
              </a:ext>
            </a:extLst>
          </p:cNvPr>
          <p:cNvSpPr txBox="1">
            <a:spLocks/>
          </p:cNvSpPr>
          <p:nvPr/>
        </p:nvSpPr>
        <p:spPr>
          <a:xfrm>
            <a:off x="2752421" y="4131517"/>
            <a:ext cx="1645248" cy="541210"/>
          </a:xfrm>
          <a:prstGeom prst="rect">
            <a:avLst/>
          </a:prstGeom>
          <a:solidFill>
            <a:schemeClr val="bg2">
              <a:lumMod val="40000"/>
              <a:lumOff val="60000"/>
            </a:schemeClr>
          </a:solidFill>
          <a:ln w="6350">
            <a:solidFill>
              <a:srgbClr val="000000"/>
            </a:solidFill>
          </a:ln>
          <a:effectLst>
            <a:outerShdw blurRad="50800" dist="50800" dir="4080000" algn="ctr" rotWithShape="0">
              <a:srgbClr val="000000">
                <a:alpha val="18671"/>
              </a:srgbClr>
            </a:outerShdw>
          </a:effectLst>
        </p:spPr>
        <p:txBody>
          <a:bodyPr bIns="90000" anchor="ctr">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900"/>
              <a:t>HCA is the largest player in every market highlighted in red</a:t>
            </a:r>
          </a:p>
        </p:txBody>
      </p:sp>
      <p:sp>
        <p:nvSpPr>
          <p:cNvPr id="89" name="Rounded Rectangle 88">
            <a:extLst>
              <a:ext uri="{FF2B5EF4-FFF2-40B4-BE49-F238E27FC236}">
                <a16:creationId xmlns:a16="http://schemas.microsoft.com/office/drawing/2014/main" id="{B92462BE-1F24-179A-C1B5-470442429C86}"/>
              </a:ext>
            </a:extLst>
          </p:cNvPr>
          <p:cNvSpPr/>
          <p:nvPr/>
        </p:nvSpPr>
        <p:spPr>
          <a:xfrm>
            <a:off x="2590598" y="2573834"/>
            <a:ext cx="1801201" cy="1143850"/>
          </a:xfrm>
          <a:prstGeom prst="roundRect">
            <a:avLst>
              <a:gd name="adj" fmla="val 8456"/>
            </a:avLst>
          </a:prstGeom>
          <a:solidFill>
            <a:schemeClr val="accent1">
              <a:lumMod val="60000"/>
              <a:lumOff val="4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50" i="0" u="none" strike="noStrike">
                <a:solidFill>
                  <a:srgbClr val="000000"/>
                </a:solidFill>
                <a:effectLst/>
                <a:latin typeface="Garamond" panose="02020404030301010803" pitchFamily="18" charset="0"/>
              </a:rPr>
              <a:t>Pollution levels in the Sun Belt, including a 15% rise in PM2.5 over L10Y, are driving increased recurring illnesses, particularly in markets like Texas (43 hospitals) and Florida (50+ hospitals), boosting demand</a:t>
            </a:r>
          </a:p>
        </p:txBody>
      </p:sp>
      <p:sp>
        <p:nvSpPr>
          <p:cNvPr id="91" name="Rounded Rectangle 90">
            <a:extLst>
              <a:ext uri="{FF2B5EF4-FFF2-40B4-BE49-F238E27FC236}">
                <a16:creationId xmlns:a16="http://schemas.microsoft.com/office/drawing/2014/main" id="{BA508701-6B53-A6EC-597C-D8D4B92D7770}"/>
              </a:ext>
            </a:extLst>
          </p:cNvPr>
          <p:cNvSpPr/>
          <p:nvPr/>
        </p:nvSpPr>
        <p:spPr>
          <a:xfrm>
            <a:off x="374313" y="1671827"/>
            <a:ext cx="4023356" cy="350639"/>
          </a:xfrm>
          <a:prstGeom prst="roundRect">
            <a:avLst>
              <a:gd name="adj" fmla="val 1420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b="1">
                <a:latin typeface="Garamond" panose="02020404030301010803" pitchFamily="18" charset="0"/>
              </a:rPr>
              <a:t>HCA’s extensive presence positions it to capture a 5-8% annual increase in admissions across 2,500+ care sites, driving revenue growth</a:t>
            </a:r>
            <a:endParaRPr lang="en-US" sz="974" b="1"/>
          </a:p>
        </p:txBody>
      </p:sp>
      <p:sp>
        <p:nvSpPr>
          <p:cNvPr id="92" name="Rounded Rectangle 91">
            <a:extLst>
              <a:ext uri="{FF2B5EF4-FFF2-40B4-BE49-F238E27FC236}">
                <a16:creationId xmlns:a16="http://schemas.microsoft.com/office/drawing/2014/main" id="{635705C2-659E-7DDA-B959-A7129A28A2FB}"/>
              </a:ext>
            </a:extLst>
          </p:cNvPr>
          <p:cNvSpPr/>
          <p:nvPr/>
        </p:nvSpPr>
        <p:spPr>
          <a:xfrm>
            <a:off x="2596786" y="2053214"/>
            <a:ext cx="1790974" cy="482813"/>
          </a:xfrm>
          <a:prstGeom prst="roundRect">
            <a:avLst>
              <a:gd name="adj" fmla="val 14003"/>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t>A 2024 Nucleus study quantifies BETI’s value:</a:t>
            </a:r>
          </a:p>
        </p:txBody>
      </p:sp>
      <p:sp>
        <p:nvSpPr>
          <p:cNvPr id="93" name="Text Placeholder 4">
            <a:extLst>
              <a:ext uri="{FF2B5EF4-FFF2-40B4-BE49-F238E27FC236}">
                <a16:creationId xmlns:a16="http://schemas.microsoft.com/office/drawing/2014/main" id="{DA6DB3A7-DB62-D376-E286-1439B0752E50}"/>
              </a:ext>
            </a:extLst>
          </p:cNvPr>
          <p:cNvSpPr txBox="1">
            <a:spLocks/>
          </p:cNvSpPr>
          <p:nvPr/>
        </p:nvSpPr>
        <p:spPr>
          <a:xfrm>
            <a:off x="554082" y="3993368"/>
            <a:ext cx="3960000" cy="0"/>
          </a:xfrm>
          <a:prstGeom prst="rect">
            <a:avLst/>
          </a:prstGeom>
          <a:gradFill>
            <a:gsLst>
              <a:gs pos="49000">
                <a:schemeClr val="bg2">
                  <a:lumMod val="75000"/>
                </a:schemeClr>
              </a:gs>
              <a:gs pos="65000">
                <a:schemeClr val="accent1">
                  <a:lumMod val="45000"/>
                  <a:lumOff val="55000"/>
                </a:schemeClr>
              </a:gs>
              <a:gs pos="78000">
                <a:schemeClr val="tx1">
                  <a:lumMod val="60000"/>
                  <a:lumOff val="40000"/>
                </a:schemeClr>
              </a:gs>
              <a:gs pos="90000">
                <a:schemeClr val="tx1"/>
              </a:gs>
            </a:gsLst>
            <a:lin ang="5400000" scaled="1"/>
          </a:gradFill>
          <a:ln w="12700">
            <a:solidFill>
              <a:schemeClr val="tx1"/>
            </a:solidFill>
          </a:ln>
        </p:spPr>
        <p:txBody>
          <a:bodyPr bIns="90000" anchor="b">
            <a:noAutofit/>
          </a:bodyPr>
          <a:lstStyle>
            <a:lvl1pPr marL="0" indent="0" algn="ctr" defTabSz="914377" rtl="0" eaLnBrk="1" latinLnBrk="0" hangingPunct="1">
              <a:lnSpc>
                <a:spcPct val="110000"/>
              </a:lnSpc>
              <a:spcBef>
                <a:spcPct val="20000"/>
              </a:spcBef>
              <a:spcAft>
                <a:spcPts val="600"/>
              </a:spcAft>
              <a:buClr>
                <a:schemeClr val="tx2"/>
              </a:buClr>
              <a:buFont typeface="Wingdings" pitchFamily="2" charset="2"/>
              <a:buNone/>
              <a:defRPr sz="1350" b="1" kern="1200" baseline="0">
                <a:solidFill>
                  <a:schemeClr val="tx1"/>
                </a:solidFill>
                <a:latin typeface="+mj-lt"/>
                <a:ea typeface="+mn-ea"/>
                <a:cs typeface="+mn-cs"/>
              </a:defRPr>
            </a:lvl1pPr>
            <a:lvl2pPr marL="630238" indent="-274638" algn="l" defTabSz="914377" rtl="0" eaLnBrk="1" latinLnBrk="0" hangingPunct="1">
              <a:lnSpc>
                <a:spcPct val="110000"/>
              </a:lnSpc>
              <a:spcBef>
                <a:spcPct val="20000"/>
              </a:spcBef>
              <a:spcAft>
                <a:spcPts val="322"/>
              </a:spcAft>
              <a:buClr>
                <a:schemeClr val="bg1">
                  <a:lumMod val="50000"/>
                </a:schemeClr>
              </a:buClr>
              <a:buFont typeface="Arial" pitchFamily="34" charset="0"/>
              <a:buChar char="–"/>
              <a:defRPr sz="1200" kern="1200">
                <a:solidFill>
                  <a:schemeClr val="tx1">
                    <a:lumMod val="50000"/>
                  </a:schemeClr>
                </a:solidFill>
                <a:latin typeface="+mj-lt"/>
                <a:ea typeface="+mn-ea"/>
                <a:cs typeface="+mn-cs"/>
              </a:defRPr>
            </a:lvl2pPr>
            <a:lvl3pPr marL="985838" indent="-265113" algn="l" defTabSz="914377" rtl="0" eaLnBrk="1" latinLnBrk="0" hangingPunct="1">
              <a:lnSpc>
                <a:spcPct val="110000"/>
              </a:lnSpc>
              <a:spcBef>
                <a:spcPct val="20000"/>
              </a:spcBef>
              <a:spcAft>
                <a:spcPts val="322"/>
              </a:spcAft>
              <a:buFont typeface="Arial" pitchFamily="34" charset="0"/>
              <a:buChar char="•"/>
              <a:defRPr sz="1200" kern="1200">
                <a:solidFill>
                  <a:schemeClr val="tx1">
                    <a:lumMod val="50000"/>
                  </a:schemeClr>
                </a:solidFill>
                <a:latin typeface="+mj-lt"/>
                <a:ea typeface="+mn-ea"/>
                <a:cs typeface="+mn-cs"/>
              </a:defRPr>
            </a:lvl3pPr>
            <a:lvl4pPr marL="1341438" indent="-265113" algn="l" defTabSz="914377" rtl="0" eaLnBrk="1" latinLnBrk="0" hangingPunct="1">
              <a:lnSpc>
                <a:spcPct val="110000"/>
              </a:lnSpc>
              <a:spcBef>
                <a:spcPct val="20000"/>
              </a:spcBef>
              <a:spcAft>
                <a:spcPts val="322"/>
              </a:spcAft>
              <a:buFont typeface="Courier New" pitchFamily="49" charset="0"/>
              <a:buChar char="o"/>
              <a:defRPr sz="1200" kern="1200">
                <a:solidFill>
                  <a:schemeClr val="tx1">
                    <a:lumMod val="50000"/>
                  </a:schemeClr>
                </a:solidFill>
                <a:latin typeface="+mj-lt"/>
                <a:ea typeface="+mn-ea"/>
                <a:cs typeface="+mn-cs"/>
              </a:defRPr>
            </a:lvl4pPr>
            <a:lvl5pPr marL="1798638" indent="-274638" algn="l" defTabSz="914377" rtl="0" eaLnBrk="1" latinLnBrk="0" hangingPunct="1">
              <a:lnSpc>
                <a:spcPct val="110000"/>
              </a:lnSpc>
              <a:spcBef>
                <a:spcPct val="20000"/>
              </a:spcBef>
              <a:spcAft>
                <a:spcPts val="322"/>
              </a:spcAft>
              <a:buFont typeface="Wingdings" pitchFamily="2" charset="2"/>
              <a:buChar char="§"/>
              <a:defRPr sz="1200" kern="1200">
                <a:solidFill>
                  <a:schemeClr val="tx1">
                    <a:lumMod val="50000"/>
                  </a:schemeClr>
                </a:solidFill>
                <a:latin typeface="+mj-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HCA in Nominal Pop. Growth Areas</a:t>
            </a:r>
          </a:p>
        </p:txBody>
      </p:sp>
      <p:graphicFrame>
        <p:nvGraphicFramePr>
          <p:cNvPr id="94" name="Chart 93">
            <a:extLst>
              <a:ext uri="{FF2B5EF4-FFF2-40B4-BE49-F238E27FC236}">
                <a16:creationId xmlns:a16="http://schemas.microsoft.com/office/drawing/2014/main" id="{60FA111F-CA39-DF9D-B245-E11FF9655264}"/>
              </a:ext>
            </a:extLst>
          </p:cNvPr>
          <p:cNvGraphicFramePr>
            <a:graphicFrameLocks/>
          </p:cNvGraphicFramePr>
          <p:nvPr>
            <p:extLst>
              <p:ext uri="{D42A27DB-BD31-4B8C-83A1-F6EECF244321}">
                <p14:modId xmlns:p14="http://schemas.microsoft.com/office/powerpoint/2010/main" val="2307385551"/>
              </p:ext>
            </p:extLst>
          </p:nvPr>
        </p:nvGraphicFramePr>
        <p:xfrm>
          <a:off x="554084" y="3994592"/>
          <a:ext cx="3959998" cy="2139398"/>
        </p:xfrm>
        <a:graphic>
          <a:graphicData uri="http://schemas.openxmlformats.org/drawingml/2006/chart">
            <c:chart xmlns:c="http://schemas.openxmlformats.org/drawingml/2006/chart" xmlns:r="http://schemas.openxmlformats.org/officeDocument/2006/relationships" r:id="rId5"/>
          </a:graphicData>
        </a:graphic>
      </p:graphicFrame>
      <p:sp>
        <p:nvSpPr>
          <p:cNvPr id="95" name="Flowchart: Merge 9">
            <a:extLst>
              <a:ext uri="{FF2B5EF4-FFF2-40B4-BE49-F238E27FC236}">
                <a16:creationId xmlns:a16="http://schemas.microsoft.com/office/drawing/2014/main" id="{1AF49CC2-9C48-65AC-D3D7-2659155703DD}"/>
              </a:ext>
            </a:extLst>
          </p:cNvPr>
          <p:cNvSpPr/>
          <p:nvPr/>
        </p:nvSpPr>
        <p:spPr>
          <a:xfrm rot="5400000" flipV="1">
            <a:off x="3623157" y="4915614"/>
            <a:ext cx="1963899" cy="182046"/>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Rounded Rectangle 97">
            <a:extLst>
              <a:ext uri="{FF2B5EF4-FFF2-40B4-BE49-F238E27FC236}">
                <a16:creationId xmlns:a16="http://schemas.microsoft.com/office/drawing/2014/main" id="{1CDDBD6F-2A28-3850-15B6-6B2E2C7407D2}"/>
              </a:ext>
            </a:extLst>
          </p:cNvPr>
          <p:cNvSpPr/>
          <p:nvPr/>
        </p:nvSpPr>
        <p:spPr>
          <a:xfrm>
            <a:off x="4752196" y="5297840"/>
            <a:ext cx="3959998" cy="237093"/>
          </a:xfrm>
          <a:prstGeom prst="roundRect">
            <a:avLst>
              <a:gd name="adj" fmla="val 8469"/>
            </a:avLst>
          </a:prstGeom>
          <a:solidFill>
            <a:schemeClr val="bg1">
              <a:lumMod val="95000"/>
            </a:schemeClr>
          </a:solidFill>
          <a:ln w="9525" cmpd="sng">
            <a:solidFill>
              <a:schemeClr val="accent5">
                <a:lumMod val="50000"/>
              </a:schemeClr>
            </a:solidFill>
            <a:prstDash val="lgDash"/>
            <a:extLst>
              <a:ext uri="{C807C97D-BFC1-408E-A445-0C87EB9F89A2}">
                <ask:lineSketchStyleProps xmlns:ask="http://schemas.microsoft.com/office/drawing/2018/sketchyshapes" sd="1219033472">
                  <a:custGeom>
                    <a:avLst/>
                    <a:gdLst>
                      <a:gd name="connsiteX0" fmla="*/ 0 w 4104000"/>
                      <a:gd name="connsiteY0" fmla="*/ 15237 h 179913"/>
                      <a:gd name="connsiteX1" fmla="*/ 15237 w 4104000"/>
                      <a:gd name="connsiteY1" fmla="*/ 0 h 179913"/>
                      <a:gd name="connsiteX2" fmla="*/ 637905 w 4104000"/>
                      <a:gd name="connsiteY2" fmla="*/ 0 h 179913"/>
                      <a:gd name="connsiteX3" fmla="*/ 1097631 w 4104000"/>
                      <a:gd name="connsiteY3" fmla="*/ 0 h 179913"/>
                      <a:gd name="connsiteX4" fmla="*/ 1679563 w 4104000"/>
                      <a:gd name="connsiteY4" fmla="*/ 0 h 179913"/>
                      <a:gd name="connsiteX5" fmla="*/ 2180025 w 4104000"/>
                      <a:gd name="connsiteY5" fmla="*/ 0 h 179913"/>
                      <a:gd name="connsiteX6" fmla="*/ 2802693 w 4104000"/>
                      <a:gd name="connsiteY6" fmla="*/ 0 h 179913"/>
                      <a:gd name="connsiteX7" fmla="*/ 3303154 w 4104000"/>
                      <a:gd name="connsiteY7" fmla="*/ 0 h 179913"/>
                      <a:gd name="connsiteX8" fmla="*/ 4088763 w 4104000"/>
                      <a:gd name="connsiteY8" fmla="*/ 0 h 179913"/>
                      <a:gd name="connsiteX9" fmla="*/ 4104000 w 4104000"/>
                      <a:gd name="connsiteY9" fmla="*/ 15237 h 179913"/>
                      <a:gd name="connsiteX10" fmla="*/ 4104000 w 4104000"/>
                      <a:gd name="connsiteY10" fmla="*/ 164676 h 179913"/>
                      <a:gd name="connsiteX11" fmla="*/ 4088763 w 4104000"/>
                      <a:gd name="connsiteY11" fmla="*/ 179913 h 179913"/>
                      <a:gd name="connsiteX12" fmla="*/ 3425360 w 4104000"/>
                      <a:gd name="connsiteY12" fmla="*/ 179913 h 179913"/>
                      <a:gd name="connsiteX13" fmla="*/ 2924898 w 4104000"/>
                      <a:gd name="connsiteY13" fmla="*/ 179913 h 179913"/>
                      <a:gd name="connsiteX14" fmla="*/ 2465172 w 4104000"/>
                      <a:gd name="connsiteY14" fmla="*/ 179913 h 179913"/>
                      <a:gd name="connsiteX15" fmla="*/ 1964710 w 4104000"/>
                      <a:gd name="connsiteY15" fmla="*/ 179913 h 179913"/>
                      <a:gd name="connsiteX16" fmla="*/ 1423513 w 4104000"/>
                      <a:gd name="connsiteY16" fmla="*/ 179913 h 179913"/>
                      <a:gd name="connsiteX17" fmla="*/ 841581 w 4104000"/>
                      <a:gd name="connsiteY17" fmla="*/ 179913 h 179913"/>
                      <a:gd name="connsiteX18" fmla="*/ 15237 w 4104000"/>
                      <a:gd name="connsiteY18" fmla="*/ 179913 h 179913"/>
                      <a:gd name="connsiteX19" fmla="*/ 0 w 4104000"/>
                      <a:gd name="connsiteY19" fmla="*/ 164676 h 179913"/>
                      <a:gd name="connsiteX20" fmla="*/ 0 w 4104000"/>
                      <a:gd name="connsiteY20" fmla="*/ 15237 h 1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4000" h="179913" fill="none" extrusionOk="0">
                        <a:moveTo>
                          <a:pt x="0" y="15237"/>
                        </a:moveTo>
                        <a:cubicBezTo>
                          <a:pt x="529" y="7869"/>
                          <a:pt x="4632" y="1155"/>
                          <a:pt x="15237" y="0"/>
                        </a:cubicBezTo>
                        <a:cubicBezTo>
                          <a:pt x="223695" y="-56623"/>
                          <a:pt x="505444" y="3634"/>
                          <a:pt x="637905" y="0"/>
                        </a:cubicBezTo>
                        <a:cubicBezTo>
                          <a:pt x="770366" y="-3634"/>
                          <a:pt x="980152" y="34912"/>
                          <a:pt x="1097631" y="0"/>
                        </a:cubicBezTo>
                        <a:cubicBezTo>
                          <a:pt x="1215110" y="-34912"/>
                          <a:pt x="1509562" y="40348"/>
                          <a:pt x="1679563" y="0"/>
                        </a:cubicBezTo>
                        <a:cubicBezTo>
                          <a:pt x="1849564" y="-40348"/>
                          <a:pt x="2019491" y="31442"/>
                          <a:pt x="2180025" y="0"/>
                        </a:cubicBezTo>
                        <a:cubicBezTo>
                          <a:pt x="2340559" y="-31442"/>
                          <a:pt x="2520353" y="1239"/>
                          <a:pt x="2802693" y="0"/>
                        </a:cubicBezTo>
                        <a:cubicBezTo>
                          <a:pt x="3085033" y="-1239"/>
                          <a:pt x="3088119" y="54728"/>
                          <a:pt x="3303154" y="0"/>
                        </a:cubicBezTo>
                        <a:cubicBezTo>
                          <a:pt x="3518189" y="-54728"/>
                          <a:pt x="3838822" y="53148"/>
                          <a:pt x="4088763" y="0"/>
                        </a:cubicBezTo>
                        <a:cubicBezTo>
                          <a:pt x="4096778" y="405"/>
                          <a:pt x="4103802" y="7245"/>
                          <a:pt x="4104000" y="15237"/>
                        </a:cubicBezTo>
                        <a:cubicBezTo>
                          <a:pt x="4120563" y="52105"/>
                          <a:pt x="4103344" y="112729"/>
                          <a:pt x="4104000" y="164676"/>
                        </a:cubicBezTo>
                        <a:cubicBezTo>
                          <a:pt x="4102414" y="173981"/>
                          <a:pt x="4097417" y="180560"/>
                          <a:pt x="4088763" y="179913"/>
                        </a:cubicBezTo>
                        <a:cubicBezTo>
                          <a:pt x="3849476" y="211890"/>
                          <a:pt x="3585061" y="140514"/>
                          <a:pt x="3425360" y="179913"/>
                        </a:cubicBezTo>
                        <a:cubicBezTo>
                          <a:pt x="3265659" y="219312"/>
                          <a:pt x="3049848" y="131277"/>
                          <a:pt x="2924898" y="179913"/>
                        </a:cubicBezTo>
                        <a:cubicBezTo>
                          <a:pt x="2799948" y="228549"/>
                          <a:pt x="2587750" y="158602"/>
                          <a:pt x="2465172" y="179913"/>
                        </a:cubicBezTo>
                        <a:cubicBezTo>
                          <a:pt x="2342594" y="201224"/>
                          <a:pt x="2077074" y="122580"/>
                          <a:pt x="1964710" y="179913"/>
                        </a:cubicBezTo>
                        <a:cubicBezTo>
                          <a:pt x="1852346" y="237246"/>
                          <a:pt x="1559612" y="174015"/>
                          <a:pt x="1423513" y="179913"/>
                        </a:cubicBezTo>
                        <a:cubicBezTo>
                          <a:pt x="1287414" y="185811"/>
                          <a:pt x="1071305" y="146362"/>
                          <a:pt x="841581" y="179913"/>
                        </a:cubicBezTo>
                        <a:cubicBezTo>
                          <a:pt x="611857" y="213464"/>
                          <a:pt x="204912" y="129870"/>
                          <a:pt x="15237" y="179913"/>
                        </a:cubicBezTo>
                        <a:cubicBezTo>
                          <a:pt x="7543" y="181766"/>
                          <a:pt x="1971" y="174008"/>
                          <a:pt x="0" y="164676"/>
                        </a:cubicBezTo>
                        <a:cubicBezTo>
                          <a:pt x="-4185" y="119013"/>
                          <a:pt x="7819" y="60697"/>
                          <a:pt x="0" y="15237"/>
                        </a:cubicBezTo>
                        <a:close/>
                      </a:path>
                      <a:path w="4104000" h="179913" stroke="0" extrusionOk="0">
                        <a:moveTo>
                          <a:pt x="0" y="15237"/>
                        </a:moveTo>
                        <a:cubicBezTo>
                          <a:pt x="-1819" y="5700"/>
                          <a:pt x="5919" y="339"/>
                          <a:pt x="15237" y="0"/>
                        </a:cubicBezTo>
                        <a:cubicBezTo>
                          <a:pt x="300669" y="-29396"/>
                          <a:pt x="493226" y="5673"/>
                          <a:pt x="678640" y="0"/>
                        </a:cubicBezTo>
                        <a:cubicBezTo>
                          <a:pt x="864054" y="-5673"/>
                          <a:pt x="959969" y="47250"/>
                          <a:pt x="1219837" y="0"/>
                        </a:cubicBezTo>
                        <a:cubicBezTo>
                          <a:pt x="1479705" y="-47250"/>
                          <a:pt x="1499969" y="3671"/>
                          <a:pt x="1720299" y="0"/>
                        </a:cubicBezTo>
                        <a:cubicBezTo>
                          <a:pt x="1940629" y="-3671"/>
                          <a:pt x="2101420" y="29160"/>
                          <a:pt x="2342966" y="0"/>
                        </a:cubicBezTo>
                        <a:cubicBezTo>
                          <a:pt x="2584512" y="-29160"/>
                          <a:pt x="2653792" y="48947"/>
                          <a:pt x="2884163" y="0"/>
                        </a:cubicBezTo>
                        <a:cubicBezTo>
                          <a:pt x="3114534" y="-48947"/>
                          <a:pt x="3383817" y="34090"/>
                          <a:pt x="3547566" y="0"/>
                        </a:cubicBezTo>
                        <a:cubicBezTo>
                          <a:pt x="3711315" y="-34090"/>
                          <a:pt x="3915933" y="64189"/>
                          <a:pt x="4088763" y="0"/>
                        </a:cubicBezTo>
                        <a:cubicBezTo>
                          <a:pt x="4096006" y="1939"/>
                          <a:pt x="4103245" y="5946"/>
                          <a:pt x="4104000" y="15237"/>
                        </a:cubicBezTo>
                        <a:cubicBezTo>
                          <a:pt x="4108425" y="64367"/>
                          <a:pt x="4093554" y="102494"/>
                          <a:pt x="4104000" y="164676"/>
                        </a:cubicBezTo>
                        <a:cubicBezTo>
                          <a:pt x="4104565" y="173932"/>
                          <a:pt x="4097260" y="180766"/>
                          <a:pt x="4088763" y="179913"/>
                        </a:cubicBezTo>
                        <a:cubicBezTo>
                          <a:pt x="3980083" y="186612"/>
                          <a:pt x="3743982" y="155812"/>
                          <a:pt x="3629036" y="179913"/>
                        </a:cubicBezTo>
                        <a:cubicBezTo>
                          <a:pt x="3514090" y="204014"/>
                          <a:pt x="3108296" y="102996"/>
                          <a:pt x="2965634" y="179913"/>
                        </a:cubicBezTo>
                        <a:cubicBezTo>
                          <a:pt x="2822972" y="256830"/>
                          <a:pt x="2684692" y="145406"/>
                          <a:pt x="2465172" y="179913"/>
                        </a:cubicBezTo>
                        <a:cubicBezTo>
                          <a:pt x="2245652" y="214420"/>
                          <a:pt x="2123539" y="135650"/>
                          <a:pt x="1883240" y="179913"/>
                        </a:cubicBezTo>
                        <a:cubicBezTo>
                          <a:pt x="1642941" y="224176"/>
                          <a:pt x="1397141" y="142417"/>
                          <a:pt x="1219837" y="179913"/>
                        </a:cubicBezTo>
                        <a:cubicBezTo>
                          <a:pt x="1042533" y="217409"/>
                          <a:pt x="851506" y="145498"/>
                          <a:pt x="637905" y="179913"/>
                        </a:cubicBezTo>
                        <a:cubicBezTo>
                          <a:pt x="424304" y="214328"/>
                          <a:pt x="202880" y="110254"/>
                          <a:pt x="15237" y="179913"/>
                        </a:cubicBezTo>
                        <a:cubicBezTo>
                          <a:pt x="5886" y="179952"/>
                          <a:pt x="435" y="172307"/>
                          <a:pt x="0" y="164676"/>
                        </a:cubicBezTo>
                        <a:cubicBezTo>
                          <a:pt x="-16383" y="116939"/>
                          <a:pt x="10571" y="62090"/>
                          <a:pt x="0" y="15237"/>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solidFill>
                  <a:srgbClr val="000000"/>
                </a:solidFill>
                <a:latin typeface="EB Garamond" pitchFamily="2" charset="0"/>
              </a:rPr>
              <a:t>HCA is poised to grow significantly simply to meet already existing demand </a:t>
            </a:r>
            <a:endParaRPr lang="en-US" sz="1000" b="1"/>
          </a:p>
        </p:txBody>
      </p:sp>
      <p:sp>
        <p:nvSpPr>
          <p:cNvPr id="103" name="TextBox 102">
            <a:extLst>
              <a:ext uri="{FF2B5EF4-FFF2-40B4-BE49-F238E27FC236}">
                <a16:creationId xmlns:a16="http://schemas.microsoft.com/office/drawing/2014/main" id="{8BA25DB8-6205-6B97-851A-D571B0CE0CDD}"/>
              </a:ext>
            </a:extLst>
          </p:cNvPr>
          <p:cNvSpPr txBox="1"/>
          <p:nvPr/>
        </p:nvSpPr>
        <p:spPr>
          <a:xfrm>
            <a:off x="4776228" y="4357058"/>
            <a:ext cx="1312736" cy="707886"/>
          </a:xfrm>
          <a:prstGeom prst="rect">
            <a:avLst/>
          </a:prstGeom>
          <a:noFill/>
        </p:spPr>
        <p:txBody>
          <a:bodyPr wrap="square" rtlCol="0">
            <a:spAutoFit/>
          </a:bodyPr>
          <a:lstStyle/>
          <a:p>
            <a:pPr algn="ctr"/>
            <a:r>
              <a:rPr lang="en-US" b="1">
                <a:solidFill>
                  <a:srgbClr val="000000"/>
                </a:solidFill>
              </a:rPr>
              <a:t>15.3%</a:t>
            </a:r>
          </a:p>
          <a:p>
            <a:pPr algn="ctr"/>
            <a:r>
              <a:rPr lang="en-US" sz="1100">
                <a:solidFill>
                  <a:srgbClr val="000000"/>
                </a:solidFill>
              </a:rPr>
              <a:t>YoY growth in population</a:t>
            </a:r>
          </a:p>
        </p:txBody>
      </p:sp>
      <p:sp>
        <p:nvSpPr>
          <p:cNvPr id="105" name="Rectangle 104">
            <a:extLst>
              <a:ext uri="{FF2B5EF4-FFF2-40B4-BE49-F238E27FC236}">
                <a16:creationId xmlns:a16="http://schemas.microsoft.com/office/drawing/2014/main" id="{51B05F55-C363-CE6B-9DE6-5B41500DD2F2}"/>
              </a:ext>
            </a:extLst>
          </p:cNvPr>
          <p:cNvSpPr/>
          <p:nvPr/>
        </p:nvSpPr>
        <p:spPr>
          <a:xfrm>
            <a:off x="6155693" y="4301614"/>
            <a:ext cx="1251582" cy="915509"/>
          </a:xfrm>
          <a:prstGeom prst="rect">
            <a:avLst/>
          </a:prstGeom>
          <a:noFill/>
          <a:ln>
            <a:solidFill>
              <a:srgbClr val="6A91B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33729CD-2C6A-BA47-3B64-788E8D60E9D4}"/>
              </a:ext>
            </a:extLst>
          </p:cNvPr>
          <p:cNvSpPr/>
          <p:nvPr/>
        </p:nvSpPr>
        <p:spPr>
          <a:xfrm>
            <a:off x="7480443" y="4314315"/>
            <a:ext cx="1202636" cy="874800"/>
          </a:xfrm>
          <a:prstGeom prst="rect">
            <a:avLst/>
          </a:prstGeom>
          <a:noFill/>
          <a:ln>
            <a:solidFill>
              <a:srgbClr val="ABC1D8"/>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a:extLst>
              <a:ext uri="{FF2B5EF4-FFF2-40B4-BE49-F238E27FC236}">
                <a16:creationId xmlns:a16="http://schemas.microsoft.com/office/drawing/2014/main" id="{9DEC757D-C892-0389-ABBE-DFE8B4993FD4}"/>
              </a:ext>
            </a:extLst>
          </p:cNvPr>
          <p:cNvSpPr/>
          <p:nvPr/>
        </p:nvSpPr>
        <p:spPr>
          <a:xfrm>
            <a:off x="4726444" y="5592636"/>
            <a:ext cx="3979213" cy="576533"/>
          </a:xfrm>
          <a:prstGeom prst="roundRect">
            <a:avLst>
              <a:gd name="adj" fmla="val 1420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t>Street underestimates the benefits of HCA’s leading sunbelt presence, and has not priced in growth of outpatient demand</a:t>
            </a:r>
          </a:p>
        </p:txBody>
      </p:sp>
      <p:sp>
        <p:nvSpPr>
          <p:cNvPr id="109" name="Rounded Rectangle 108">
            <a:extLst>
              <a:ext uri="{FF2B5EF4-FFF2-40B4-BE49-F238E27FC236}">
                <a16:creationId xmlns:a16="http://schemas.microsoft.com/office/drawing/2014/main" id="{E4059CC6-559B-A68D-4BF9-8F13E134677A}"/>
              </a:ext>
            </a:extLst>
          </p:cNvPr>
          <p:cNvSpPr/>
          <p:nvPr/>
        </p:nvSpPr>
        <p:spPr>
          <a:xfrm>
            <a:off x="4746012" y="4056263"/>
            <a:ext cx="3966182" cy="196194"/>
          </a:xfrm>
          <a:prstGeom prst="roundRect">
            <a:avLst>
              <a:gd name="adj" fmla="val 14003"/>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t>Across Texas &amp; Florida, HCA’s biggest markets:</a:t>
            </a:r>
          </a:p>
        </p:txBody>
      </p:sp>
      <p:sp>
        <p:nvSpPr>
          <p:cNvPr id="111" name="Rectangle 110">
            <a:extLst>
              <a:ext uri="{FF2B5EF4-FFF2-40B4-BE49-F238E27FC236}">
                <a16:creationId xmlns:a16="http://schemas.microsoft.com/office/drawing/2014/main" id="{E71A479D-1D1C-A237-20A3-BFEBA15FC770}"/>
              </a:ext>
            </a:extLst>
          </p:cNvPr>
          <p:cNvSpPr/>
          <p:nvPr/>
        </p:nvSpPr>
        <p:spPr>
          <a:xfrm>
            <a:off x="4764214" y="4310160"/>
            <a:ext cx="1312736" cy="915509"/>
          </a:xfrm>
          <a:prstGeom prst="rect">
            <a:avLst/>
          </a:prstGeom>
          <a:noFill/>
          <a:ln>
            <a:solidFill>
              <a:srgbClr val="2C455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A6357F35-3AEF-5AAE-D0A0-D5321B845E37}"/>
              </a:ext>
            </a:extLst>
          </p:cNvPr>
          <p:cNvSpPr txBox="1"/>
          <p:nvPr/>
        </p:nvSpPr>
        <p:spPr>
          <a:xfrm>
            <a:off x="6128689" y="4364083"/>
            <a:ext cx="1312736" cy="707886"/>
          </a:xfrm>
          <a:prstGeom prst="rect">
            <a:avLst/>
          </a:prstGeom>
          <a:noFill/>
        </p:spPr>
        <p:txBody>
          <a:bodyPr wrap="square" rtlCol="0">
            <a:spAutoFit/>
          </a:bodyPr>
          <a:lstStyle/>
          <a:p>
            <a:pPr algn="ctr"/>
            <a:r>
              <a:rPr lang="en-US" b="1">
                <a:solidFill>
                  <a:srgbClr val="000000"/>
                </a:solidFill>
              </a:rPr>
              <a:t>25%</a:t>
            </a:r>
          </a:p>
          <a:p>
            <a:pPr algn="ctr"/>
            <a:r>
              <a:rPr lang="en-US" sz="1100">
                <a:solidFill>
                  <a:srgbClr val="000000"/>
                </a:solidFill>
              </a:rPr>
              <a:t>of residents will be over 65 by 204</a:t>
            </a:r>
          </a:p>
        </p:txBody>
      </p:sp>
      <p:sp>
        <p:nvSpPr>
          <p:cNvPr id="8" name="Flowchart: Merge 9">
            <a:extLst>
              <a:ext uri="{FF2B5EF4-FFF2-40B4-BE49-F238E27FC236}">
                <a16:creationId xmlns:a16="http://schemas.microsoft.com/office/drawing/2014/main" id="{BFE35731-6B50-1C85-B792-A991B0B2B093}"/>
              </a:ext>
            </a:extLst>
          </p:cNvPr>
          <p:cNvSpPr/>
          <p:nvPr/>
        </p:nvSpPr>
        <p:spPr>
          <a:xfrm rot="10800000" flipV="1">
            <a:off x="4811168" y="3634791"/>
            <a:ext cx="3921971" cy="113340"/>
          </a:xfrm>
          <a:prstGeom prst="flowChartMerge">
            <a:avLst/>
          </a:prstGeom>
          <a:solidFill>
            <a:schemeClr val="tx1"/>
          </a:solidFill>
          <a:ln>
            <a:noFill/>
            <a:prstDash val="dash"/>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AF0E2215-78BE-8B2B-67FF-CBD2008624D3}"/>
              </a:ext>
            </a:extLst>
          </p:cNvPr>
          <p:cNvSpPr txBox="1"/>
          <p:nvPr/>
        </p:nvSpPr>
        <p:spPr>
          <a:xfrm>
            <a:off x="7480442" y="4329841"/>
            <a:ext cx="1202636" cy="369332"/>
          </a:xfrm>
          <a:prstGeom prst="rect">
            <a:avLst/>
          </a:prstGeom>
          <a:noFill/>
        </p:spPr>
        <p:txBody>
          <a:bodyPr wrap="square" rtlCol="0">
            <a:spAutoFit/>
          </a:bodyPr>
          <a:lstStyle/>
          <a:p>
            <a:pPr algn="ctr"/>
            <a:r>
              <a:rPr lang="en-US" b="1">
                <a:solidFill>
                  <a:srgbClr val="000000"/>
                </a:solidFill>
              </a:rPr>
              <a:t>2.1</a:t>
            </a:r>
          </a:p>
        </p:txBody>
      </p:sp>
      <p:sp>
        <p:nvSpPr>
          <p:cNvPr id="67" name="TextBox 66">
            <a:extLst>
              <a:ext uri="{FF2B5EF4-FFF2-40B4-BE49-F238E27FC236}">
                <a16:creationId xmlns:a16="http://schemas.microsoft.com/office/drawing/2014/main" id="{37037FF1-F1B8-9D9C-68F5-0CB1DED2DA8D}"/>
              </a:ext>
            </a:extLst>
          </p:cNvPr>
          <p:cNvSpPr txBox="1"/>
          <p:nvPr/>
        </p:nvSpPr>
        <p:spPr>
          <a:xfrm>
            <a:off x="7434279" y="4590649"/>
            <a:ext cx="1312736" cy="600164"/>
          </a:xfrm>
          <a:prstGeom prst="rect">
            <a:avLst/>
          </a:prstGeom>
          <a:noFill/>
        </p:spPr>
        <p:txBody>
          <a:bodyPr wrap="square" rtlCol="0">
            <a:spAutoFit/>
          </a:bodyPr>
          <a:lstStyle/>
          <a:p>
            <a:pPr algn="ctr"/>
            <a:r>
              <a:rPr lang="en-US" sz="1100">
                <a:solidFill>
                  <a:srgbClr val="000000"/>
                </a:solidFill>
              </a:rPr>
              <a:t>Beds per 1000 citizens, 27% below national avg.</a:t>
            </a:r>
          </a:p>
        </p:txBody>
      </p:sp>
      <p:pic>
        <p:nvPicPr>
          <p:cNvPr id="69" name="Picture 68" descr="A white background with black dots&#10;&#10;Description automatically generated">
            <a:extLst>
              <a:ext uri="{FF2B5EF4-FFF2-40B4-BE49-F238E27FC236}">
                <a16:creationId xmlns:a16="http://schemas.microsoft.com/office/drawing/2014/main" id="{568DAF57-9EBF-F3AC-969E-8DD36AA3C18F}"/>
              </a:ext>
            </a:extLst>
          </p:cNvPr>
          <p:cNvPicPr>
            <a:picLocks noChangeAspect="1"/>
          </p:cNvPicPr>
          <p:nvPr/>
        </p:nvPicPr>
        <p:blipFill>
          <a:blip r:embed="rId6"/>
          <a:stretch>
            <a:fillRect/>
          </a:stretch>
        </p:blipFill>
        <p:spPr>
          <a:xfrm>
            <a:off x="6557995" y="6286197"/>
            <a:ext cx="2006192" cy="334278"/>
          </a:xfrm>
          <a:prstGeom prst="rect">
            <a:avLst/>
          </a:prstGeom>
        </p:spPr>
      </p:pic>
      <p:pic>
        <p:nvPicPr>
          <p:cNvPr id="71" name="Picture 70" descr="A white background with black dots&#10;&#10;Description automatically generated">
            <a:extLst>
              <a:ext uri="{FF2B5EF4-FFF2-40B4-BE49-F238E27FC236}">
                <a16:creationId xmlns:a16="http://schemas.microsoft.com/office/drawing/2014/main" id="{DA061F42-55C2-C28B-4FBD-3F5BB0E45D8F}"/>
              </a:ext>
            </a:extLst>
          </p:cNvPr>
          <p:cNvPicPr>
            <a:picLocks noChangeAspect="1"/>
          </p:cNvPicPr>
          <p:nvPr/>
        </p:nvPicPr>
        <p:blipFill>
          <a:blip r:embed="rId6"/>
          <a:stretch>
            <a:fillRect/>
          </a:stretch>
        </p:blipFill>
        <p:spPr>
          <a:xfrm>
            <a:off x="6557994" y="6263373"/>
            <a:ext cx="2148709" cy="467997"/>
          </a:xfrm>
          <a:prstGeom prst="rect">
            <a:avLst/>
          </a:prstGeom>
        </p:spPr>
      </p:pic>
    </p:spTree>
    <p:extLst>
      <p:ext uri="{BB962C8B-B14F-4D97-AF65-F5344CB8AC3E}">
        <p14:creationId xmlns:p14="http://schemas.microsoft.com/office/powerpoint/2010/main" val="37615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ontent Slides 2020_BP Edited">
  <a:themeElements>
    <a:clrScheme name="WIC_2020_v1">
      <a:dk1>
        <a:srgbClr val="2E4760"/>
      </a:dk1>
      <a:lt1>
        <a:sysClr val="window" lastClr="FFFFFF"/>
      </a:lt1>
      <a:dk2>
        <a:srgbClr val="7397BC"/>
      </a:dk2>
      <a:lt2>
        <a:srgbClr val="C8C8C8"/>
      </a:lt2>
      <a:accent1>
        <a:srgbClr val="7397BC"/>
      </a:accent1>
      <a:accent2>
        <a:srgbClr val="005B66"/>
      </a:accent2>
      <a:accent3>
        <a:srgbClr val="451F6F"/>
      </a:accent3>
      <a:accent4>
        <a:srgbClr val="FEAF00"/>
      </a:accent4>
      <a:accent5>
        <a:srgbClr val="1F7C34"/>
      </a:accent5>
      <a:accent6>
        <a:srgbClr val="DC1919"/>
      </a:accent6>
      <a:hlink>
        <a:srgbClr val="2E4760"/>
      </a:hlink>
      <a:folHlink>
        <a:srgbClr val="2E476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ck Template" id="{5F596817-85B5-49F5-AAC6-FE2D025C8EF0}" vid="{48CB5CF3-7B1A-42F0-B05B-FF4D1840666A}"/>
    </a:ext>
  </a:extLst>
</a:theme>
</file>

<file path=ppt/theme/theme2.xml><?xml version="1.0" encoding="utf-8"?>
<a:theme xmlns:a="http://schemas.openxmlformats.org/drawingml/2006/main" name="3_Default WIC Title Page">
  <a:themeElements>
    <a:clrScheme name="WIC_2020_v1">
      <a:dk1>
        <a:srgbClr val="2E4760"/>
      </a:dk1>
      <a:lt1>
        <a:sysClr val="window" lastClr="FFFFFF"/>
      </a:lt1>
      <a:dk2>
        <a:srgbClr val="7397BC"/>
      </a:dk2>
      <a:lt2>
        <a:srgbClr val="C8C8C8"/>
      </a:lt2>
      <a:accent1>
        <a:srgbClr val="7397BC"/>
      </a:accent1>
      <a:accent2>
        <a:srgbClr val="005B66"/>
      </a:accent2>
      <a:accent3>
        <a:srgbClr val="451F6F"/>
      </a:accent3>
      <a:accent4>
        <a:srgbClr val="FEAF00"/>
      </a:accent4>
      <a:accent5>
        <a:srgbClr val="1F7C34"/>
      </a:accent5>
      <a:accent6>
        <a:srgbClr val="DC1919"/>
      </a:accent6>
      <a:hlink>
        <a:srgbClr val="2E4760"/>
      </a:hlink>
      <a:folHlink>
        <a:srgbClr val="2E476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k Template" id="{5F596817-85B5-49F5-AAC6-FE2D025C8EF0}" vid="{F6DAF98A-0088-47B0-B31A-63C1F62740E0}"/>
    </a:ext>
  </a:extLst>
</a:theme>
</file>

<file path=ppt/theme/theme3.xml><?xml version="1.0" encoding="utf-8"?>
<a:theme xmlns:a="http://schemas.openxmlformats.org/drawingml/2006/main" name="2_Custom Design">
  <a:themeElements>
    <a:clrScheme name="WIC_2020_v1">
      <a:dk1>
        <a:srgbClr val="2E4760"/>
      </a:dk1>
      <a:lt1>
        <a:sysClr val="window" lastClr="FFFFFF"/>
      </a:lt1>
      <a:dk2>
        <a:srgbClr val="7397BC"/>
      </a:dk2>
      <a:lt2>
        <a:srgbClr val="C8C8C8"/>
      </a:lt2>
      <a:accent1>
        <a:srgbClr val="7397BC"/>
      </a:accent1>
      <a:accent2>
        <a:srgbClr val="005B66"/>
      </a:accent2>
      <a:accent3>
        <a:srgbClr val="451F6F"/>
      </a:accent3>
      <a:accent4>
        <a:srgbClr val="FEAF00"/>
      </a:accent4>
      <a:accent5>
        <a:srgbClr val="1F7C34"/>
      </a:accent5>
      <a:accent6>
        <a:srgbClr val="DC1919"/>
      </a:accent6>
      <a:hlink>
        <a:srgbClr val="2E4760"/>
      </a:hlink>
      <a:folHlink>
        <a:srgbClr val="2E476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ck Template" id="{5F596817-85B5-49F5-AAC6-FE2D025C8EF0}" vid="{108F1C59-BFE6-4024-BF5B-F4551968E37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E54362BF80BF4EBFB0B7E415CCFBCA" ma:contentTypeVersion="3" ma:contentTypeDescription="Create a new document." ma:contentTypeScope="" ma:versionID="2aea48a2cb236a137abecdfd76d35c45">
  <xsd:schema xmlns:xsd="http://www.w3.org/2001/XMLSchema" xmlns:xs="http://www.w3.org/2001/XMLSchema" xmlns:p="http://schemas.microsoft.com/office/2006/metadata/properties" xmlns:ns3="dd44e23a-33ea-45bf-99c0-0b0707f2195f" targetNamespace="http://schemas.microsoft.com/office/2006/metadata/properties" ma:root="true" ma:fieldsID="8cff2a216ba052d581ccf420930a2e36" ns3:_="">
    <xsd:import namespace="dd44e23a-33ea-45bf-99c0-0b0707f2195f"/>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44e23a-33ea-45bf-99c0-0b0707f219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7F0B1C-71DB-4957-8022-C50C2C9F7EBA}">
  <ds:schemaRefs>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purl.org/dc/dcmitype/"/>
    <ds:schemaRef ds:uri="http://www.w3.org/XML/1998/namespace"/>
    <ds:schemaRef ds:uri="http://purl.org/dc/elements/1.1/"/>
    <ds:schemaRef ds:uri="http://schemas.microsoft.com/office/infopath/2007/PartnerControls"/>
    <ds:schemaRef ds:uri="dd44e23a-33ea-45bf-99c0-0b0707f2195f"/>
  </ds:schemaRefs>
</ds:datastoreItem>
</file>

<file path=customXml/itemProps2.xml><?xml version="1.0" encoding="utf-8"?>
<ds:datastoreItem xmlns:ds="http://schemas.openxmlformats.org/officeDocument/2006/customXml" ds:itemID="{CBDA6435-00D6-4E63-B73C-ABFE05FD4EA8}">
  <ds:schemaRefs>
    <ds:schemaRef ds:uri="http://schemas.microsoft.com/sharepoint/v3/contenttype/forms"/>
  </ds:schemaRefs>
</ds:datastoreItem>
</file>

<file path=customXml/itemProps3.xml><?xml version="1.0" encoding="utf-8"?>
<ds:datastoreItem xmlns:ds="http://schemas.openxmlformats.org/officeDocument/2006/customXml" ds:itemID="{2DC4B353-7675-4203-B275-8472EB08040D}">
  <ds:schemaRefs>
    <ds:schemaRef ds:uri="dd44e23a-33ea-45bf-99c0-0b0707f2195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Deck Template</Template>
  <TotalTime>2</TotalTime>
  <Words>2346</Words>
  <Application>Microsoft Macintosh PowerPoint</Application>
  <PresentationFormat>On-screen Show (4:3)</PresentationFormat>
  <Paragraphs>223</Paragraphs>
  <Slides>15</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Noto Sans Symbols</vt:lpstr>
      <vt:lpstr>Arial</vt:lpstr>
      <vt:lpstr>Calibri</vt:lpstr>
      <vt:lpstr>Courier New</vt:lpstr>
      <vt:lpstr>EB Garamond</vt:lpstr>
      <vt:lpstr>Garamond</vt:lpstr>
      <vt:lpstr>Wingdings</vt:lpstr>
      <vt:lpstr>1_Content Slides 2020_BP Edited</vt:lpstr>
      <vt:lpstr>3_Default WIC Title Page</vt:lpstr>
      <vt:lpstr>2_Custom Design</vt:lpstr>
      <vt:lpstr>HCA Healthcare (NYSE:HCA) </vt:lpstr>
      <vt:lpstr>HCA Healthcare Investment Overview</vt:lpstr>
      <vt:lpstr>Business Overview</vt:lpstr>
      <vt:lpstr>PowerPoint Presentation</vt:lpstr>
      <vt:lpstr>Internal Analysis: Management and Ownership</vt:lpstr>
      <vt:lpstr>External Analysis: Competitive Landscape &amp; Trends</vt:lpstr>
      <vt:lpstr>External Analysis II.</vt:lpstr>
      <vt:lpstr>PowerPoint Presentation</vt:lpstr>
      <vt:lpstr>Thesis I: Expanding Markets Lead to Bullish Base Case for HCA</vt:lpstr>
      <vt:lpstr>Thesis II: Operational Ability Provides Agility &amp; Competitive Moat</vt:lpstr>
      <vt:lpstr>Thesis III: HCA is Safeguarded Against Regulatory Changes  </vt:lpstr>
      <vt:lpstr>PowerPoint Presentation</vt:lpstr>
      <vt:lpstr>Valuation: Discounted Cash Flow</vt:lpstr>
      <vt:lpstr>Valuation: Discounted Cash Flow</vt:lpstr>
      <vt:lpstr>Risks, Mitigations, &amp; Catalysts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in WIC (WiWIC): Female Analyst Panel</dc:title>
  <dc:creator>Yin, Jessica</dc:creator>
  <cp:lastModifiedBy>Clement Tin Wang Ho</cp:lastModifiedBy>
  <cp:revision>2</cp:revision>
  <dcterms:created xsi:type="dcterms:W3CDTF">2021-08-12T00:55:42Z</dcterms:created>
  <dcterms:modified xsi:type="dcterms:W3CDTF">2025-05-09T08:46:51Z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0x0101002FE54362BF80BF4EBFB0B7E415CCFBCA</vt:lpwstr>
  </property>
</Properties>
</file>